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3" r:id="rId6"/>
    <p:sldId id="262" r:id="rId7"/>
    <p:sldId id="264" r:id="rId8"/>
    <p:sldId id="284" r:id="rId9"/>
  </p:sldIdLst>
  <p:sldSz cx="9144000" cy="6858000" type="letter"/>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72" d="100"/>
          <a:sy n="72" d="100"/>
        </p:scale>
        <p:origin x="1356" y="66"/>
      </p:cViewPr>
      <p:guideLst/>
    </p:cSldViewPr>
  </p:slideViewPr>
  <p:notesTextViewPr>
    <p:cViewPr>
      <p:scale>
        <a:sx n="1" d="1"/>
        <a:sy n="1" d="1"/>
      </p:scale>
      <p:origin x="0" y="0"/>
    </p:cViewPr>
  </p:notesTextViewPr>
  <p:gridSpacing cx="360000" cy="3600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6603848-7060-4AA6-B44C-C1D1FC038E4B}" type="datetimeFigureOut">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394223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603848-7060-4AA6-B44C-C1D1FC038E4B}" type="datetimeFigureOut">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2642529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603848-7060-4AA6-B44C-C1D1FC038E4B}" type="datetimeFigureOut">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2184555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603848-7060-4AA6-B44C-C1D1FC038E4B}" type="datetimeFigureOut">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3179162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6603848-7060-4AA6-B44C-C1D1FC038E4B}" type="datetimeFigureOut">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354377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6603848-7060-4AA6-B44C-C1D1FC038E4B}" type="datetimeFigureOut">
              <a:rPr lang="en-US" smtClean="0"/>
              <a:t>6/1/2024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996520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6603848-7060-4AA6-B44C-C1D1FC038E4B}" type="datetimeFigureOut">
              <a:rPr lang="en-US" smtClean="0"/>
              <a:t>6/1/2024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2350189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6603848-7060-4AA6-B44C-C1D1FC038E4B}" type="datetimeFigureOut">
              <a:rPr lang="en-US" smtClean="0"/>
              <a:t>6/1/2024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4255584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03848-7060-4AA6-B44C-C1D1FC038E4B}" type="datetimeFigureOut">
              <a:rPr lang="en-US" smtClean="0"/>
              <a:t>6/1/2024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3818078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6603848-7060-4AA6-B44C-C1D1FC038E4B}" type="datetimeFigureOut">
              <a:rPr lang="en-US" smtClean="0"/>
              <a:t>6/1/2024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1745429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6603848-7060-4AA6-B44C-C1D1FC038E4B}" type="datetimeFigureOut">
              <a:rPr lang="en-US" smtClean="0"/>
              <a:t>6/1/2024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C39CD-67A8-433E-AD61-B99B5A7F68AA}" type="slidenum">
              <a:rPr lang="en-US" smtClean="0"/>
              <a:t>‹Nº›</a:t>
            </a:fld>
            <a:endParaRPr lang="en-US"/>
          </a:p>
        </p:txBody>
      </p:sp>
    </p:spTree>
    <p:extLst>
      <p:ext uri="{BB962C8B-B14F-4D97-AF65-F5344CB8AC3E}">
        <p14:creationId xmlns:p14="http://schemas.microsoft.com/office/powerpoint/2010/main" val="3310751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03848-7060-4AA6-B44C-C1D1FC038E4B}" type="datetimeFigureOut">
              <a:rPr lang="en-US" smtClean="0"/>
              <a:t>6/1/2024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C39CD-67A8-433E-AD61-B99B5A7F68AA}" type="slidenum">
              <a:rPr lang="en-US" smtClean="0"/>
              <a:t>‹Nº›</a:t>
            </a:fld>
            <a:endParaRPr lang="en-US"/>
          </a:p>
        </p:txBody>
      </p:sp>
    </p:spTree>
    <p:extLst>
      <p:ext uri="{BB962C8B-B14F-4D97-AF65-F5344CB8AC3E}">
        <p14:creationId xmlns:p14="http://schemas.microsoft.com/office/powerpoint/2010/main" val="2521816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QhnoUhu6MZ4" TargetMode="External" /><Relationship Id="rId2" Type="http://schemas.openxmlformats.org/officeDocument/2006/relationships/hyperlink" Target="https://www.youtube.com/watch?v=PNmOtdGniBg" TargetMode="External"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dLGQjvXvjME" TargetMode="External"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hyperlink" Target="https://www.facebook.com/MissCaroD/posts/pfbid0k4RZ4ybwxrop3dMVdgqx84jkFRfsYUcf9x5KjGezR4BADWNDL9C6JNVu6pMFbuUbl" TargetMode="External"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ige588t6Dis" TargetMode="External" /><Relationship Id="rId2" Type="http://schemas.openxmlformats.org/officeDocument/2006/relationships/hyperlink" Target="https://www.youtube.com/watch?v=db60bmiGl5M" TargetMode="External" /><Relationship Id="rId1" Type="http://schemas.openxmlformats.org/officeDocument/2006/relationships/slideLayout" Target="../slideLayouts/slideLayout7.xml" /><Relationship Id="rId4" Type="http://schemas.openxmlformats.org/officeDocument/2006/relationships/hyperlink" Target="https://www.youtube.com/watch?v=KVzoJve_PAw" TargetMode="External" /></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2b3sNObuwM" TargetMode="External" /><Relationship Id="rId2" Type="http://schemas.openxmlformats.org/officeDocument/2006/relationships/hyperlink" Target="https://www.youtube.com/watch?v=Rj4RwPRCQVo" TargetMode="External" /><Relationship Id="rId1" Type="http://schemas.openxmlformats.org/officeDocument/2006/relationships/slideLayout" Target="../slideLayouts/slideLayout7.xml" /><Relationship Id="rId5" Type="http://schemas.openxmlformats.org/officeDocument/2006/relationships/hyperlink" Target="https://www.youtube.com/watch?v=-d8g3_Qjzqs" TargetMode="External" /><Relationship Id="rId4" Type="http://schemas.openxmlformats.org/officeDocument/2006/relationships/hyperlink" Target="https://www.youtube.com/watch?v=CqTXFbnG0ag&amp;t=7s" TargetMode="External" /></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d8g3_Qjzqs" TargetMode="External" /><Relationship Id="rId2" Type="http://schemas.openxmlformats.org/officeDocument/2006/relationships/hyperlink" Target="https://www.youtube.com/watch?v=PiJsJe1j0FQ" TargetMode="External"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A3D6471-82C8-D337-03E7-A439F21DD782}"/>
              </a:ext>
            </a:extLst>
          </p:cNvPr>
          <p:cNvSpPr txBox="1"/>
          <p:nvPr/>
        </p:nvSpPr>
        <p:spPr>
          <a:xfrm>
            <a:off x="722243" y="131334"/>
            <a:ext cx="7699513" cy="738664"/>
          </a:xfrm>
          <a:prstGeom prst="rect">
            <a:avLst/>
          </a:prstGeom>
          <a:noFill/>
        </p:spPr>
        <p:txBody>
          <a:bodyPr wrap="square" rtlCol="0">
            <a:spAutoFit/>
          </a:bodyPr>
          <a:lstStyle/>
          <a:p>
            <a:pPr algn="ctr"/>
            <a:r>
              <a:rPr lang="es-MX" sz="1400" b="1" dirty="0">
                <a:latin typeface="Century Gothic" panose="020B0502020202020204" pitchFamily="34" charset="0"/>
              </a:rPr>
              <a:t>Jardín de Niños “Mariano Arista”</a:t>
            </a:r>
          </a:p>
          <a:p>
            <a:pPr algn="ctr"/>
            <a:r>
              <a:rPr lang="es-MX" sz="1400" b="1" dirty="0">
                <a:latin typeface="Century Gothic" panose="020B0502020202020204" pitchFamily="34" charset="0"/>
              </a:rPr>
              <a:t>C.C.T. 19DJN0967D </a:t>
            </a:r>
          </a:p>
          <a:p>
            <a:pPr algn="ctr"/>
            <a:r>
              <a:rPr lang="es-MX" sz="1400" b="1" dirty="0">
                <a:latin typeface="Century Gothic" panose="020B0502020202020204" pitchFamily="34" charset="0"/>
              </a:rPr>
              <a:t>Unidad Regional No. 13                Zona Escolar 76               Sector VII</a:t>
            </a:r>
            <a:endParaRPr lang="en-US" sz="1400" b="1" dirty="0">
              <a:latin typeface="Century Gothic" panose="020B0502020202020204" pitchFamily="34" charset="0"/>
            </a:endParaRPr>
          </a:p>
        </p:txBody>
      </p:sp>
      <p:graphicFrame>
        <p:nvGraphicFramePr>
          <p:cNvPr id="5" name="Tabla 5">
            <a:extLst>
              <a:ext uri="{FF2B5EF4-FFF2-40B4-BE49-F238E27FC236}">
                <a16:creationId xmlns:a16="http://schemas.microsoft.com/office/drawing/2014/main" id="{5FE8A3C2-94EB-E566-E445-2F12F010AB6E}"/>
              </a:ext>
            </a:extLst>
          </p:cNvPr>
          <p:cNvGraphicFramePr>
            <a:graphicFrameLocks noGrp="1"/>
          </p:cNvGraphicFramePr>
          <p:nvPr>
            <p:extLst>
              <p:ext uri="{D42A27DB-BD31-4B8C-83A1-F6EECF244321}">
                <p14:modId xmlns:p14="http://schemas.microsoft.com/office/powerpoint/2010/main" val="2293347738"/>
              </p:ext>
            </p:extLst>
          </p:nvPr>
        </p:nvGraphicFramePr>
        <p:xfrm>
          <a:off x="106017" y="910942"/>
          <a:ext cx="8931966" cy="1803400"/>
        </p:xfrm>
        <a:graphic>
          <a:graphicData uri="http://schemas.openxmlformats.org/drawingml/2006/table">
            <a:tbl>
              <a:tblPr firstRow="1" bandRow="1">
                <a:tableStyleId>{5C22544A-7EE6-4342-B048-85BDC9FD1C3A}</a:tableStyleId>
              </a:tblPr>
              <a:tblGrid>
                <a:gridCol w="2977322">
                  <a:extLst>
                    <a:ext uri="{9D8B030D-6E8A-4147-A177-3AD203B41FA5}">
                      <a16:colId xmlns:a16="http://schemas.microsoft.com/office/drawing/2014/main" val="619230005"/>
                    </a:ext>
                  </a:extLst>
                </a:gridCol>
                <a:gridCol w="5954644">
                  <a:extLst>
                    <a:ext uri="{9D8B030D-6E8A-4147-A177-3AD203B41FA5}">
                      <a16:colId xmlns:a16="http://schemas.microsoft.com/office/drawing/2014/main" val="3366674000"/>
                    </a:ext>
                  </a:extLst>
                </a:gridCol>
              </a:tblGrid>
              <a:tr h="370840">
                <a:tc gridSpan="2">
                  <a:txBody>
                    <a:bodyPr/>
                    <a:lstStyle/>
                    <a:p>
                      <a:pPr algn="ctr"/>
                      <a:r>
                        <a:rPr lang="es-MX" sz="1400" dirty="0">
                          <a:solidFill>
                            <a:schemeClr val="tx1"/>
                          </a:solidFill>
                          <a:latin typeface="Century Gothic" panose="020B0502020202020204" pitchFamily="34" charset="0"/>
                        </a:rPr>
                        <a:t>Nombre del proyecto: Jugamos con el Nombre</a:t>
                      </a:r>
                    </a:p>
                    <a:p>
                      <a:pPr algn="ctr"/>
                      <a:r>
                        <a:rPr lang="es-MX" sz="1400" dirty="0">
                          <a:solidFill>
                            <a:schemeClr val="tx1"/>
                          </a:solidFill>
                          <a:latin typeface="Century Gothic" panose="020B0502020202020204" pitchFamily="34" charset="0"/>
                        </a:rPr>
                        <a:t>Docente: Carolina Dueñaz Valdez               Grupo: 3° A                    Periodo de tiempo: 2 semanas</a:t>
                      </a:r>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8822098"/>
                  </a:ext>
                </a:extLst>
              </a:tr>
              <a:tr h="370840">
                <a:tc gridSpan="2">
                  <a:txBody>
                    <a:bodyPr/>
                    <a:lstStyle/>
                    <a:p>
                      <a:pPr algn="ctr"/>
                      <a:r>
                        <a:rPr lang="es-MX" sz="1400" b="1" dirty="0">
                          <a:solidFill>
                            <a:schemeClr val="tx1"/>
                          </a:solidFill>
                          <a:latin typeface="Century Gothic" panose="020B0502020202020204" pitchFamily="34" charset="0"/>
                        </a:rPr>
                        <a:t>Metodología: </a:t>
                      </a:r>
                      <a:r>
                        <a:rPr lang="es-MX" sz="1400" b="0" dirty="0">
                          <a:solidFill>
                            <a:schemeClr val="tx1"/>
                          </a:solidFill>
                          <a:latin typeface="Century Gothic" panose="020B0502020202020204" pitchFamily="34" charset="0"/>
                        </a:rPr>
                        <a:t>Aprendizaje basado en problemas </a:t>
                      </a:r>
                      <a:endParaRPr lang="en-US" sz="14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8748631"/>
                  </a:ext>
                </a:extLst>
              </a:tr>
              <a:tr h="370840">
                <a:tc>
                  <a:txBody>
                    <a:bodyPr/>
                    <a:lstStyle/>
                    <a:p>
                      <a:pPr algn="ctr"/>
                      <a:r>
                        <a:rPr lang="es-MX" sz="1200" b="1" dirty="0">
                          <a:solidFill>
                            <a:schemeClr val="tx1"/>
                          </a:solidFill>
                          <a:latin typeface="Century Gothic" panose="020B0502020202020204" pitchFamily="34" charset="0"/>
                        </a:rPr>
                        <a:t>Problemática asociada: </a:t>
                      </a:r>
                      <a:endParaRPr lang="en-US" sz="12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noProof="0" dirty="0">
                          <a:solidFill>
                            <a:schemeClr val="tx1"/>
                          </a:solidFill>
                          <a:latin typeface="Century Gothic" panose="020B0502020202020204" pitchFamily="34" charset="0"/>
                        </a:rPr>
                        <a:t>Los alumnos no identifican su nombre y para qué sirve. Muestran dificultad para reconocerlo y escribirlo.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1021256"/>
                  </a:ext>
                </a:extLst>
              </a:tr>
              <a:tr h="370840">
                <a:tc>
                  <a:txBody>
                    <a:bodyPr/>
                    <a:lstStyle/>
                    <a:p>
                      <a:pPr algn="ctr"/>
                      <a:r>
                        <a:rPr lang="es-MX" sz="1200" b="1" dirty="0">
                          <a:solidFill>
                            <a:schemeClr val="tx1"/>
                          </a:solidFill>
                          <a:latin typeface="Century Gothic" panose="020B0502020202020204" pitchFamily="34" charset="0"/>
                        </a:rPr>
                        <a:t>Ejes Articuladores: </a:t>
                      </a:r>
                      <a:endParaRPr lang="en-US" sz="12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dirty="0">
                          <a:solidFill>
                            <a:schemeClr val="tx1"/>
                          </a:solidFill>
                          <a:latin typeface="Century Gothic" panose="020B0502020202020204" pitchFamily="34" charset="0"/>
                        </a:rPr>
                        <a:t>La lectura y la escritura en el acercamiento a las culturas, inclusión, Igualdad de género</a:t>
                      </a:r>
                      <a:endParaRPr lang="en-US" sz="12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4476105"/>
                  </a:ext>
                </a:extLst>
              </a:tr>
            </a:tbl>
          </a:graphicData>
        </a:graphic>
      </p:graphicFrame>
      <p:graphicFrame>
        <p:nvGraphicFramePr>
          <p:cNvPr id="6" name="Tabla 6">
            <a:extLst>
              <a:ext uri="{FF2B5EF4-FFF2-40B4-BE49-F238E27FC236}">
                <a16:creationId xmlns:a16="http://schemas.microsoft.com/office/drawing/2014/main" id="{D1DC9C42-B47B-FE11-8664-5C50B81964A4}"/>
              </a:ext>
            </a:extLst>
          </p:cNvPr>
          <p:cNvGraphicFramePr>
            <a:graphicFrameLocks noGrp="1"/>
          </p:cNvGraphicFramePr>
          <p:nvPr>
            <p:extLst>
              <p:ext uri="{D42A27DB-BD31-4B8C-83A1-F6EECF244321}">
                <p14:modId xmlns:p14="http://schemas.microsoft.com/office/powerpoint/2010/main" val="306112649"/>
              </p:ext>
            </p:extLst>
          </p:nvPr>
        </p:nvGraphicFramePr>
        <p:xfrm>
          <a:off x="125894" y="2794243"/>
          <a:ext cx="8931966" cy="1630680"/>
        </p:xfrm>
        <a:graphic>
          <a:graphicData uri="http://schemas.openxmlformats.org/drawingml/2006/table">
            <a:tbl>
              <a:tblPr firstRow="1" bandRow="1">
                <a:tableStyleId>{5C22544A-7EE6-4342-B048-85BDC9FD1C3A}</a:tableStyleId>
              </a:tblPr>
              <a:tblGrid>
                <a:gridCol w="1859261">
                  <a:extLst>
                    <a:ext uri="{9D8B030D-6E8A-4147-A177-3AD203B41FA5}">
                      <a16:colId xmlns:a16="http://schemas.microsoft.com/office/drawing/2014/main" val="2933389859"/>
                    </a:ext>
                  </a:extLst>
                </a:gridCol>
                <a:gridCol w="1692322">
                  <a:extLst>
                    <a:ext uri="{9D8B030D-6E8A-4147-A177-3AD203B41FA5}">
                      <a16:colId xmlns:a16="http://schemas.microsoft.com/office/drawing/2014/main" val="1752228808"/>
                    </a:ext>
                  </a:extLst>
                </a:gridCol>
                <a:gridCol w="5380383">
                  <a:extLst>
                    <a:ext uri="{9D8B030D-6E8A-4147-A177-3AD203B41FA5}">
                      <a16:colId xmlns:a16="http://schemas.microsoft.com/office/drawing/2014/main" val="544250431"/>
                    </a:ext>
                  </a:extLst>
                </a:gridCol>
              </a:tblGrid>
              <a:tr h="181873">
                <a:tc>
                  <a:txBody>
                    <a:bodyPr/>
                    <a:lstStyle/>
                    <a:p>
                      <a:pPr algn="ctr"/>
                      <a:r>
                        <a:rPr lang="es-MX" sz="1100" b="1" dirty="0">
                          <a:solidFill>
                            <a:schemeClr val="tx1"/>
                          </a:solidFill>
                          <a:latin typeface="Century Gothic" panose="020B0502020202020204" pitchFamily="34" charset="0"/>
                        </a:rPr>
                        <a:t>Campo Formativo</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dirty="0">
                          <a:solidFill>
                            <a:schemeClr val="tx1"/>
                          </a:solidFill>
                          <a:latin typeface="Century Gothic" panose="020B0502020202020204" pitchFamily="34" charset="0"/>
                        </a:rPr>
                        <a:t>Contenidos</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dirty="0">
                          <a:solidFill>
                            <a:schemeClr val="tx1"/>
                          </a:solidFill>
                          <a:latin typeface="Century Gothic" panose="020B0502020202020204" pitchFamily="34" charset="0"/>
                        </a:rPr>
                        <a:t>Procesos de desarrollo de Aprendizajes</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750953"/>
                  </a:ext>
                </a:extLst>
              </a:tr>
              <a:tr h="417238">
                <a:tc rowSpan="3">
                  <a:txBody>
                    <a:bodyPr/>
                    <a:lstStyle/>
                    <a:p>
                      <a:pPr algn="ctr"/>
                      <a:endParaRPr lang="es-MX" sz="1100" dirty="0">
                        <a:solidFill>
                          <a:schemeClr val="tx1"/>
                        </a:solidFill>
                        <a:latin typeface="Century Gothic" panose="020B0502020202020204" pitchFamily="34" charset="0"/>
                      </a:endParaRPr>
                    </a:p>
                    <a:p>
                      <a:pPr algn="ctr"/>
                      <a:r>
                        <a:rPr lang="es-MX" sz="1400" noProof="0" dirty="0">
                          <a:solidFill>
                            <a:schemeClr val="tx1"/>
                          </a:solidFill>
                          <a:latin typeface="Century Gothic" panose="020B0502020202020204" pitchFamily="34" charset="0"/>
                        </a:rPr>
                        <a:t>Lenguajes</a:t>
                      </a:r>
                      <a:r>
                        <a:rPr lang="en-US" sz="1400" dirty="0">
                          <a:solidFill>
                            <a:schemeClr val="tx1"/>
                          </a:solidFill>
                          <a:latin typeface="Century Gothic" panose="020B0502020202020204" pitchFamily="34" charset="0"/>
                        </a:rPr>
                        <a:t> </a:t>
                      </a:r>
                    </a:p>
                    <a:p>
                      <a:pPr algn="ctr"/>
                      <a:endParaRPr lang="en-US" sz="1100" dirty="0">
                        <a:solidFill>
                          <a:schemeClr val="tx1"/>
                        </a:solidFill>
                        <a:latin typeface="Century Gothic" panose="020B0502020202020204" pitchFamily="34" charset="0"/>
                      </a:endParaRPr>
                    </a:p>
                    <a:p>
                      <a:pPr algn="ctr"/>
                      <a:endParaRPr lang="es-MX" sz="1100" dirty="0">
                        <a:solidFill>
                          <a:schemeClr val="tx1"/>
                        </a:solidFill>
                        <a:latin typeface="Century Gothic" panose="020B0502020202020204" pitchFamily="34" charset="0"/>
                      </a:endParaRPr>
                    </a:p>
                    <a:p>
                      <a:pPr algn="ctr"/>
                      <a:endParaRPr lang="en-US" sz="110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rowSpan="3">
                  <a:txBody>
                    <a:bodyPr/>
                    <a:lstStyle/>
                    <a:p>
                      <a:pPr algn="ctr"/>
                      <a:r>
                        <a:rPr lang="es-MX" sz="1200" noProof="0" dirty="0">
                          <a:solidFill>
                            <a:schemeClr val="tx1"/>
                          </a:solidFill>
                          <a:latin typeface="Century Gothic" panose="020B0502020202020204" pitchFamily="34" charset="0"/>
                        </a:rPr>
                        <a:t>7. Producciones gráficas dirigidos a destinatarios para establecer vínculos sociales a la cultura escrita.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noProof="0" dirty="0">
                          <a:solidFill>
                            <a:schemeClr val="tx1"/>
                          </a:solidFill>
                          <a:latin typeface="Century Gothic" panose="020B0502020202020204" pitchFamily="34" charset="0"/>
                        </a:rPr>
                        <a:t>II. Representa su nombre y otras palabras comunes con recursos propios y con distintos propósitos, tales como marcar sus producciones, registrar su asistencia, entre otros.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603382"/>
                  </a:ext>
                </a:extLst>
              </a:tr>
              <a:tr h="188823">
                <a:tc vMerge="1">
                  <a:txBody>
                    <a:bodyPr/>
                    <a:lstStyle/>
                    <a:p>
                      <a:pPr algn="ctr"/>
                      <a:endParaRPr lang="es-MX" sz="1400" dirty="0">
                        <a:solidFill>
                          <a:schemeClr val="tx1"/>
                        </a:solidFill>
                        <a:latin typeface="Century Gothic" panose="020B0502020202020204" pitchFamily="34" charset="0"/>
                      </a:endParaRPr>
                    </a:p>
                    <a:p>
                      <a:pPr algn="ctr"/>
                      <a:endParaRPr lang="en-US" sz="1400" dirty="0">
                        <a:solidFill>
                          <a:schemeClr val="tx1"/>
                        </a:solidFill>
                        <a:latin typeface="Century Gothic" panose="020B0502020202020204" pitchFamily="34" charset="0"/>
                      </a:endParaRPr>
                    </a:p>
                    <a:p>
                      <a:pPr algn="ctr"/>
                      <a:endParaRPr lang="es-MX" sz="1400" noProof="0" dirty="0">
                        <a:solidFill>
                          <a:schemeClr val="tx1"/>
                        </a:solidFill>
                        <a:latin typeface="Century Gothic" panose="020B0502020202020204" pitchFamily="34" charset="0"/>
                      </a:endParaRPr>
                    </a:p>
                    <a:p>
                      <a:pPr algn="ctr"/>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vMerge="1">
                  <a:txBody>
                    <a:bodyPr/>
                    <a:lstStyle/>
                    <a:p>
                      <a:pPr algn="ctr"/>
                      <a:endParaRPr lang="es-MX" sz="1400" noProof="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noProof="0" dirty="0">
                          <a:solidFill>
                            <a:schemeClr val="tx1"/>
                          </a:solidFill>
                          <a:latin typeface="Century Gothic" panose="020B0502020202020204" pitchFamily="34" charset="0"/>
                        </a:rPr>
                        <a:t>III. Reconoce las letras de su nombre en textos impresos y digitales.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33317941"/>
                  </a:ext>
                </a:extLst>
              </a:tr>
              <a:tr h="299555">
                <a:tc vMerge="1">
                  <a:txBody>
                    <a:bodyPr/>
                    <a:lstStyle/>
                    <a:p>
                      <a:endParaRPr lang="en-US"/>
                    </a:p>
                  </a:txBody>
                  <a:tcPr/>
                </a:tc>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1200" noProof="0" dirty="0">
                          <a:solidFill>
                            <a:schemeClr val="tx1"/>
                          </a:solidFill>
                          <a:latin typeface="Century Gothic" panose="020B0502020202020204" pitchFamily="34" charset="0"/>
                        </a:rPr>
                        <a:t>III. Usa grafías para representar su nombre y palabras conocidas con diversos propósitos.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81814400"/>
                  </a:ext>
                </a:extLst>
              </a:tr>
            </a:tbl>
          </a:graphicData>
        </a:graphic>
      </p:graphicFrame>
      <p:graphicFrame>
        <p:nvGraphicFramePr>
          <p:cNvPr id="7" name="Tabla 7">
            <a:extLst>
              <a:ext uri="{FF2B5EF4-FFF2-40B4-BE49-F238E27FC236}">
                <a16:creationId xmlns:a16="http://schemas.microsoft.com/office/drawing/2014/main" id="{43E7DDB4-8967-6F82-9DBC-B0878C6E7274}"/>
              </a:ext>
            </a:extLst>
          </p:cNvPr>
          <p:cNvGraphicFramePr>
            <a:graphicFrameLocks noGrp="1"/>
          </p:cNvGraphicFramePr>
          <p:nvPr>
            <p:extLst>
              <p:ext uri="{D42A27DB-BD31-4B8C-83A1-F6EECF244321}">
                <p14:modId xmlns:p14="http://schemas.microsoft.com/office/powerpoint/2010/main" val="649770648"/>
              </p:ext>
            </p:extLst>
          </p:nvPr>
        </p:nvGraphicFramePr>
        <p:xfrm>
          <a:off x="119665" y="4516886"/>
          <a:ext cx="8931966" cy="1097280"/>
        </p:xfrm>
        <a:graphic>
          <a:graphicData uri="http://schemas.openxmlformats.org/drawingml/2006/table">
            <a:tbl>
              <a:tblPr firstRow="1" bandRow="1">
                <a:tableStyleId>{5C22544A-7EE6-4342-B048-85BDC9FD1C3A}</a:tableStyleId>
              </a:tblPr>
              <a:tblGrid>
                <a:gridCol w="2292626">
                  <a:extLst>
                    <a:ext uri="{9D8B030D-6E8A-4147-A177-3AD203B41FA5}">
                      <a16:colId xmlns:a16="http://schemas.microsoft.com/office/drawing/2014/main" val="3559305542"/>
                    </a:ext>
                  </a:extLst>
                </a:gridCol>
                <a:gridCol w="6639340">
                  <a:extLst>
                    <a:ext uri="{9D8B030D-6E8A-4147-A177-3AD203B41FA5}">
                      <a16:colId xmlns:a16="http://schemas.microsoft.com/office/drawing/2014/main" val="1323591335"/>
                    </a:ext>
                  </a:extLst>
                </a:gridCol>
              </a:tblGrid>
              <a:tr h="370840">
                <a:tc>
                  <a:txBody>
                    <a:bodyPr/>
                    <a:lstStyle/>
                    <a:p>
                      <a:pPr algn="ctr"/>
                      <a:r>
                        <a:rPr lang="es-MX" sz="1200" dirty="0">
                          <a:solidFill>
                            <a:schemeClr val="tx1"/>
                          </a:solidFill>
                          <a:latin typeface="Century Gothic" panose="020B0502020202020204" pitchFamily="34" charset="0"/>
                        </a:rPr>
                        <a:t>¿Para qué lo hacemos?</a:t>
                      </a:r>
                    </a:p>
                    <a:p>
                      <a:pPr algn="ctr"/>
                      <a:r>
                        <a:rPr lang="es-MX" sz="1200" dirty="0">
                          <a:solidFill>
                            <a:schemeClr val="tx1"/>
                          </a:solidFill>
                          <a:latin typeface="Century Gothic" panose="020B0502020202020204" pitchFamily="34" charset="0"/>
                        </a:rPr>
                        <a:t>(Propósito)</a:t>
                      </a:r>
                      <a:endParaRPr lang="en-US" sz="12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b="0" dirty="0">
                          <a:solidFill>
                            <a:schemeClr val="tx1"/>
                          </a:solidFill>
                          <a:latin typeface="Century Gothic" panose="020B0502020202020204" pitchFamily="34" charset="0"/>
                        </a:rPr>
                        <a:t>Para que los alumnos reconozcan la importancia y su derecho a tener un nombre, conozcan porqué se llaman de esa manera, identifiquen su nombre escrito y comiencen a representarlo con grafías.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87465043"/>
                  </a:ext>
                </a:extLst>
              </a:tr>
              <a:tr h="370840">
                <a:tc>
                  <a:txBody>
                    <a:bodyPr/>
                    <a:lstStyle/>
                    <a:p>
                      <a:pPr algn="ctr"/>
                      <a:r>
                        <a:rPr lang="es-MX" sz="1200" b="1" dirty="0">
                          <a:solidFill>
                            <a:schemeClr val="tx1"/>
                          </a:solidFill>
                          <a:latin typeface="Century Gothic" panose="020B0502020202020204" pitchFamily="34" charset="0"/>
                        </a:rPr>
                        <a:t>¿Cuál va a ser el resultado?</a:t>
                      </a:r>
                    </a:p>
                    <a:p>
                      <a:pPr algn="ctr"/>
                      <a:r>
                        <a:rPr lang="es-MX" sz="1200" b="1" dirty="0">
                          <a:solidFill>
                            <a:schemeClr val="tx1"/>
                          </a:solidFill>
                          <a:latin typeface="Century Gothic" panose="020B0502020202020204" pitchFamily="34" charset="0"/>
                        </a:rPr>
                        <a:t>(Producto final)</a:t>
                      </a:r>
                      <a:endParaRPr lang="en-US" sz="12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noProof="0" dirty="0">
                          <a:solidFill>
                            <a:schemeClr val="tx1"/>
                          </a:solidFill>
                          <a:latin typeface="Century Gothic" panose="020B0502020202020204" pitchFamily="34" charset="0"/>
                        </a:rPr>
                        <a:t>Representación gráfica de su nombre </a:t>
                      </a:r>
                    </a:p>
                    <a:p>
                      <a:pPr algn="ctr"/>
                      <a:r>
                        <a:rPr lang="es-MX" sz="1200" noProof="0" dirty="0">
                          <a:solidFill>
                            <a:schemeClr val="tx1"/>
                          </a:solidFill>
                          <a:latin typeface="Century Gothic" panose="020B0502020202020204" pitchFamily="34" charset="0"/>
                        </a:rPr>
                        <a:t>Mural con los nombres de todos los alumnos del grupo.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8997957"/>
                  </a:ext>
                </a:extLst>
              </a:tr>
            </a:tbl>
          </a:graphicData>
        </a:graphic>
      </p:graphicFrame>
      <p:graphicFrame>
        <p:nvGraphicFramePr>
          <p:cNvPr id="3" name="Tabla 3">
            <a:extLst>
              <a:ext uri="{FF2B5EF4-FFF2-40B4-BE49-F238E27FC236}">
                <a16:creationId xmlns:a16="http://schemas.microsoft.com/office/drawing/2014/main" id="{4676A0BD-A0EF-EE7E-A7D1-0B38D52AD1E3}"/>
              </a:ext>
            </a:extLst>
          </p:cNvPr>
          <p:cNvGraphicFramePr>
            <a:graphicFrameLocks noGrp="1"/>
          </p:cNvGraphicFramePr>
          <p:nvPr>
            <p:extLst>
              <p:ext uri="{D42A27DB-BD31-4B8C-83A1-F6EECF244321}">
                <p14:modId xmlns:p14="http://schemas.microsoft.com/office/powerpoint/2010/main" val="1557747779"/>
              </p:ext>
            </p:extLst>
          </p:nvPr>
        </p:nvGraphicFramePr>
        <p:xfrm>
          <a:off x="106017" y="5694802"/>
          <a:ext cx="8971720" cy="1097280"/>
        </p:xfrm>
        <a:graphic>
          <a:graphicData uri="http://schemas.openxmlformats.org/drawingml/2006/table">
            <a:tbl>
              <a:tblPr firstRow="1" bandRow="1">
                <a:tableStyleId>{5C22544A-7EE6-4342-B048-85BDC9FD1C3A}</a:tableStyleId>
              </a:tblPr>
              <a:tblGrid>
                <a:gridCol w="4998246">
                  <a:extLst>
                    <a:ext uri="{9D8B030D-6E8A-4147-A177-3AD203B41FA5}">
                      <a16:colId xmlns:a16="http://schemas.microsoft.com/office/drawing/2014/main" val="3962065838"/>
                    </a:ext>
                  </a:extLst>
                </a:gridCol>
                <a:gridCol w="3973474">
                  <a:extLst>
                    <a:ext uri="{9D8B030D-6E8A-4147-A177-3AD203B41FA5}">
                      <a16:colId xmlns:a16="http://schemas.microsoft.com/office/drawing/2014/main" val="3626438168"/>
                    </a:ext>
                  </a:extLst>
                </a:gridCol>
              </a:tblGrid>
              <a:tr h="206514">
                <a:tc>
                  <a:txBody>
                    <a:bodyPr/>
                    <a:lstStyle/>
                    <a:p>
                      <a:pPr algn="ctr"/>
                      <a:r>
                        <a:rPr lang="es-MX" sz="1200" dirty="0">
                          <a:solidFill>
                            <a:schemeClr val="tx1"/>
                          </a:solidFill>
                          <a:latin typeface="Century Gothic" panose="020B0502020202020204" pitchFamily="34" charset="0"/>
                        </a:rPr>
                        <a:t>Criterios e indicadores de evaluación </a:t>
                      </a:r>
                      <a:endParaRPr lang="en-US" sz="12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dirty="0">
                          <a:solidFill>
                            <a:schemeClr val="tx1"/>
                          </a:solidFill>
                          <a:latin typeface="Century Gothic" panose="020B0502020202020204" pitchFamily="34" charset="0"/>
                        </a:rPr>
                        <a:t>Herramienta de registro</a:t>
                      </a:r>
                      <a:endParaRPr lang="en-US" sz="12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6383136"/>
                  </a:ext>
                </a:extLst>
              </a:tr>
              <a:tr h="206514">
                <a:tc>
                  <a:txBody>
                    <a:bodyPr/>
                    <a:lstStyle/>
                    <a:p>
                      <a:pPr algn="ctr"/>
                      <a:r>
                        <a:rPr lang="es-MX" sz="1200" dirty="0">
                          <a:solidFill>
                            <a:schemeClr val="tx1"/>
                          </a:solidFill>
                          <a:latin typeface="Century Gothic" panose="020B0502020202020204" pitchFamily="34" charset="0"/>
                        </a:rPr>
                        <a:t>Reconoce su nombre escrito</a:t>
                      </a:r>
                    </a:p>
                    <a:p>
                      <a:pPr algn="ctr"/>
                      <a:r>
                        <a:rPr lang="es-MX" sz="1200" dirty="0">
                          <a:solidFill>
                            <a:schemeClr val="tx1"/>
                          </a:solidFill>
                          <a:latin typeface="Century Gothic" panose="020B0502020202020204" pitchFamily="34" charset="0"/>
                        </a:rPr>
                        <a:t>Identifica las letras de su nombre</a:t>
                      </a:r>
                    </a:p>
                    <a:p>
                      <a:pPr algn="ctr"/>
                      <a:r>
                        <a:rPr lang="es-MX" sz="1200" dirty="0">
                          <a:solidFill>
                            <a:schemeClr val="tx1"/>
                          </a:solidFill>
                          <a:latin typeface="Century Gothic" panose="020B0502020202020204" pitchFamily="34" charset="0"/>
                        </a:rPr>
                        <a:t>Logra escribir su nombre o utiliza grafías</a:t>
                      </a:r>
                    </a:p>
                    <a:p>
                      <a:pPr algn="ctr"/>
                      <a:r>
                        <a:rPr lang="es-MX" sz="1200" dirty="0">
                          <a:solidFill>
                            <a:schemeClr val="tx1"/>
                          </a:solidFill>
                          <a:latin typeface="Century Gothic" panose="020B0502020202020204" pitchFamily="34" charset="0"/>
                        </a:rPr>
                        <a:t>Participa en las actividades mediante el diálogo y la atención</a:t>
                      </a:r>
                      <a:endParaRPr lang="en-US" sz="12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200" dirty="0">
                          <a:solidFill>
                            <a:schemeClr val="tx1"/>
                          </a:solidFill>
                          <a:latin typeface="Century Gothic" panose="020B0502020202020204" pitchFamily="34" charset="0"/>
                        </a:rPr>
                        <a:t>Observaciones durante las actividades</a:t>
                      </a:r>
                    </a:p>
                    <a:p>
                      <a:pPr algn="ctr"/>
                      <a:r>
                        <a:rPr lang="es-MX" sz="1200" dirty="0">
                          <a:solidFill>
                            <a:schemeClr val="tx1"/>
                          </a:solidFill>
                          <a:latin typeface="Century Gothic" panose="020B0502020202020204" pitchFamily="34" charset="0"/>
                        </a:rPr>
                        <a:t>Diario de la educadora </a:t>
                      </a:r>
                    </a:p>
                    <a:p>
                      <a:pPr algn="ctr"/>
                      <a:r>
                        <a:rPr lang="es-MX" sz="1200" dirty="0">
                          <a:solidFill>
                            <a:schemeClr val="tx1"/>
                          </a:solidFill>
                          <a:latin typeface="Century Gothic" panose="020B0502020202020204" pitchFamily="34" charset="0"/>
                        </a:rPr>
                        <a:t>Fichas de trabajo </a:t>
                      </a:r>
                    </a:p>
                    <a:p>
                      <a:pPr algn="ctr"/>
                      <a:r>
                        <a:rPr lang="es-MX" sz="1200" dirty="0">
                          <a:solidFill>
                            <a:schemeClr val="tx1"/>
                          </a:solidFill>
                          <a:latin typeface="Century Gothic" panose="020B0502020202020204" pitchFamily="34" charset="0"/>
                        </a:rPr>
                        <a:t>Rubrica de evaluación de los PDA </a:t>
                      </a:r>
                      <a:endParaRPr lang="en-US" sz="12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909729"/>
                  </a:ext>
                </a:extLst>
              </a:tr>
            </a:tbl>
          </a:graphicData>
        </a:graphic>
      </p:graphicFrame>
    </p:spTree>
    <p:extLst>
      <p:ext uri="{BB962C8B-B14F-4D97-AF65-F5344CB8AC3E}">
        <p14:creationId xmlns:p14="http://schemas.microsoft.com/office/powerpoint/2010/main" val="242541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2">
            <a:extLst>
              <a:ext uri="{FF2B5EF4-FFF2-40B4-BE49-F238E27FC236}">
                <a16:creationId xmlns:a16="http://schemas.microsoft.com/office/drawing/2014/main" id="{8A9AF8C6-66D3-8651-E43B-DF7C38D32BF4}"/>
              </a:ext>
            </a:extLst>
          </p:cNvPr>
          <p:cNvGraphicFramePr>
            <a:graphicFrameLocks noGrp="1"/>
          </p:cNvGraphicFramePr>
          <p:nvPr>
            <p:extLst>
              <p:ext uri="{D42A27DB-BD31-4B8C-83A1-F6EECF244321}">
                <p14:modId xmlns:p14="http://schemas.microsoft.com/office/powerpoint/2010/main" val="1977967859"/>
              </p:ext>
            </p:extLst>
          </p:nvPr>
        </p:nvGraphicFramePr>
        <p:xfrm>
          <a:off x="86140" y="58533"/>
          <a:ext cx="8971720" cy="6675120"/>
        </p:xfrm>
        <a:graphic>
          <a:graphicData uri="http://schemas.openxmlformats.org/drawingml/2006/table">
            <a:tbl>
              <a:tblPr firstRow="1" bandRow="1">
                <a:tableStyleId>{5C22544A-7EE6-4342-B048-85BDC9FD1C3A}</a:tableStyleId>
              </a:tblPr>
              <a:tblGrid>
                <a:gridCol w="1172817">
                  <a:extLst>
                    <a:ext uri="{9D8B030D-6E8A-4147-A177-3AD203B41FA5}">
                      <a16:colId xmlns:a16="http://schemas.microsoft.com/office/drawing/2014/main" val="3911946217"/>
                    </a:ext>
                  </a:extLst>
                </a:gridCol>
                <a:gridCol w="4956313">
                  <a:extLst>
                    <a:ext uri="{9D8B030D-6E8A-4147-A177-3AD203B41FA5}">
                      <a16:colId xmlns:a16="http://schemas.microsoft.com/office/drawing/2014/main" val="2527429573"/>
                    </a:ext>
                  </a:extLst>
                </a:gridCol>
                <a:gridCol w="1179443">
                  <a:extLst>
                    <a:ext uri="{9D8B030D-6E8A-4147-A177-3AD203B41FA5}">
                      <a16:colId xmlns:a16="http://schemas.microsoft.com/office/drawing/2014/main" val="1939377493"/>
                    </a:ext>
                  </a:extLst>
                </a:gridCol>
                <a:gridCol w="781878">
                  <a:extLst>
                    <a:ext uri="{9D8B030D-6E8A-4147-A177-3AD203B41FA5}">
                      <a16:colId xmlns:a16="http://schemas.microsoft.com/office/drawing/2014/main" val="1045317661"/>
                    </a:ext>
                  </a:extLst>
                </a:gridCol>
                <a:gridCol w="881269">
                  <a:extLst>
                    <a:ext uri="{9D8B030D-6E8A-4147-A177-3AD203B41FA5}">
                      <a16:colId xmlns:a16="http://schemas.microsoft.com/office/drawing/2014/main" val="433144580"/>
                    </a:ext>
                  </a:extLst>
                </a:gridCol>
              </a:tblGrid>
              <a:tr h="0">
                <a:tc gridSpan="5">
                  <a:txBody>
                    <a:bodyPr/>
                    <a:lstStyle/>
                    <a:p>
                      <a:pPr algn="ctr"/>
                      <a:r>
                        <a:rPr lang="es-MX" sz="1100" dirty="0">
                          <a:solidFill>
                            <a:schemeClr val="tx1"/>
                          </a:solidFill>
                          <a:latin typeface="Century Gothic" panose="020B0502020202020204" pitchFamily="34" charset="0"/>
                        </a:rPr>
                        <a:t>Secuencia Didáctica </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176323"/>
                  </a:ext>
                </a:extLst>
              </a:tr>
              <a:tr h="370840">
                <a:tc>
                  <a:txBody>
                    <a:bodyPr/>
                    <a:lstStyle/>
                    <a:p>
                      <a:pPr algn="ctr"/>
                      <a:r>
                        <a:rPr lang="es-MX" sz="1100" b="1" dirty="0">
                          <a:solidFill>
                            <a:schemeClr val="tx1"/>
                          </a:solidFill>
                          <a:latin typeface="Century Gothic" panose="020B0502020202020204" pitchFamily="34" charset="0"/>
                        </a:rPr>
                        <a:t>Fase</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Actividades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Organización</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Sesiones </a:t>
                      </a:r>
                    </a:p>
                    <a:p>
                      <a:pPr algn="ctr"/>
                      <a:r>
                        <a:rPr lang="es-MX" sz="1100" b="1" dirty="0">
                          <a:solidFill>
                            <a:schemeClr val="tx1"/>
                          </a:solidFill>
                          <a:latin typeface="Century Gothic" panose="020B0502020202020204" pitchFamily="34" charset="0"/>
                        </a:rPr>
                        <a:t>(Fecha)</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Recursos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3215536"/>
                  </a:ext>
                </a:extLst>
              </a:tr>
              <a:tr h="370840">
                <a:tc>
                  <a:txBody>
                    <a:bodyPr/>
                    <a:lstStyle/>
                    <a:p>
                      <a:pPr algn="ctr"/>
                      <a:r>
                        <a:rPr lang="es-MX" sz="1000" b="1" dirty="0">
                          <a:solidFill>
                            <a:schemeClr val="tx1"/>
                          </a:solidFill>
                          <a:latin typeface="Century Gothic" panose="020B0502020202020204" pitchFamily="34" charset="0"/>
                        </a:rPr>
                        <a:t>F1</a:t>
                      </a:r>
                    </a:p>
                    <a:p>
                      <a:pPr algn="ctr"/>
                      <a:r>
                        <a:rPr lang="es-MX" sz="1000" b="1" dirty="0">
                          <a:solidFill>
                            <a:schemeClr val="tx1"/>
                          </a:solidFill>
                          <a:latin typeface="Century Gothic" panose="020B0502020202020204" pitchFamily="34" charset="0"/>
                        </a:rPr>
                        <a:t>Presentemos </a:t>
                      </a:r>
                      <a:r>
                        <a:rPr lang="es-MX" sz="1000" b="0" i="1" u="none" dirty="0">
                          <a:solidFill>
                            <a:schemeClr val="tx1"/>
                          </a:solidFill>
                          <a:latin typeface="Century Gothic" panose="020B0502020202020204" pitchFamily="34" charset="0"/>
                        </a:rPr>
                        <a:t>(Tema elegido)</a:t>
                      </a:r>
                      <a:endParaRPr lang="en-US" sz="1000" b="0" i="1" u="none"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lang="es-MX" sz="1100" dirty="0">
                          <a:solidFill>
                            <a:schemeClr val="tx1"/>
                          </a:solidFill>
                          <a:latin typeface="Century Gothic" panose="020B0502020202020204" pitchFamily="34" charset="0"/>
                        </a:rPr>
                        <a:t>Comentar a los alumnos que aprenderemos sobre el nombre propio, conoceremos los nombres de sus compañeros y algunas letras. </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100" noProof="0" dirty="0">
                        <a:solidFill>
                          <a:schemeClr val="tx1"/>
                        </a:solidFill>
                        <a:latin typeface="Century Gothic" panose="020B0502020202020204" pitchFamily="34" charset="0"/>
                      </a:endParaRPr>
                    </a:p>
                    <a:p>
                      <a:pPr algn="ctr"/>
                      <a:r>
                        <a:rPr lang="es-MX" sz="1100" noProof="0" dirty="0">
                          <a:solidFill>
                            <a:schemeClr val="tx1"/>
                          </a:solidFill>
                          <a:latin typeface="Century Gothic" panose="020B0502020202020204" pitchFamily="34" charset="0"/>
                        </a:rPr>
                        <a:t>grupal</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noProof="0" dirty="0">
                          <a:solidFill>
                            <a:schemeClr val="tx1"/>
                          </a:solidFill>
                          <a:latin typeface="Century Gothic" panose="020B0502020202020204" pitchFamily="34" charset="0"/>
                        </a:rPr>
                        <a:t>Sesión </a:t>
                      </a:r>
                    </a:p>
                    <a:p>
                      <a:pPr algn="ctr"/>
                      <a:r>
                        <a:rPr lang="es-MX" sz="1100" noProof="0" dirty="0">
                          <a:solidFill>
                            <a:schemeClr val="tx1"/>
                          </a:solidFill>
                          <a:latin typeface="Century Gothic" panose="020B0502020202020204" pitchFamily="34" charset="0"/>
                        </a:rPr>
                        <a:t>1</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100" noProof="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8947131"/>
                  </a:ext>
                </a:extLst>
              </a:tr>
              <a:tr h="370840">
                <a:tc>
                  <a:txBody>
                    <a:bodyPr/>
                    <a:lstStyle/>
                    <a:p>
                      <a:pPr algn="ctr"/>
                      <a:r>
                        <a:rPr lang="es-MX" sz="1000" b="1" dirty="0">
                          <a:solidFill>
                            <a:schemeClr val="tx1"/>
                          </a:solidFill>
                          <a:latin typeface="Century Gothic" panose="020B0502020202020204" pitchFamily="34" charset="0"/>
                        </a:rPr>
                        <a:t>F2</a:t>
                      </a:r>
                    </a:p>
                    <a:p>
                      <a:pPr algn="ctr"/>
                      <a:r>
                        <a:rPr lang="es-MX" sz="1000" b="1" dirty="0">
                          <a:solidFill>
                            <a:schemeClr val="tx1"/>
                          </a:solidFill>
                          <a:latin typeface="Century Gothic" panose="020B0502020202020204" pitchFamily="34" charset="0"/>
                        </a:rPr>
                        <a:t>Recolectemos </a:t>
                      </a:r>
                    </a:p>
                    <a:p>
                      <a:pPr algn="ctr"/>
                      <a:r>
                        <a:rPr lang="es-MX" sz="1000" b="0" i="1" dirty="0">
                          <a:solidFill>
                            <a:schemeClr val="tx1"/>
                          </a:solidFill>
                          <a:latin typeface="Century Gothic" panose="020B0502020202020204" pitchFamily="34" charset="0"/>
                        </a:rPr>
                        <a:t>(Preguntas de recuperación de conocimientos previos)</a:t>
                      </a: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ES" sz="1100" b="1" dirty="0">
                          <a:latin typeface="Century Gothic" panose="020B0502020202020204" pitchFamily="34" charset="0"/>
                        </a:rPr>
                        <a:t>¿QUÉ ES EL NOMBRE?</a:t>
                      </a:r>
                    </a:p>
                    <a:p>
                      <a:r>
                        <a:rPr lang="es-ES" sz="1100" dirty="0">
                          <a:latin typeface="Century Gothic" panose="020B0502020202020204" pitchFamily="34" charset="0"/>
                        </a:rPr>
                        <a:t>Cuestionar a los alumnos si saben ¿qué es el nombre? ¿Para qué sirve? ¿Quién elige nuestro nombre? ¿Porqué? ¿Quién conoce nuestro nombre?</a:t>
                      </a:r>
                    </a:p>
                    <a:p>
                      <a:r>
                        <a:rPr lang="es-ES" sz="1100" dirty="0">
                          <a:latin typeface="Century Gothic" panose="020B0502020202020204" pitchFamily="34" charset="0"/>
                        </a:rPr>
                        <a:t>Registrar sus respuestas en una cartulina y comentar que vamos a ir aprendiendo todo sobre el nombre.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r>
                        <a:rPr lang="es-MX" sz="1100" noProof="0" dirty="0">
                          <a:solidFill>
                            <a:schemeClr val="tx1"/>
                          </a:solidFill>
                          <a:latin typeface="Century Gothic" panose="020B0502020202020204" pitchFamily="34" charset="0"/>
                        </a:rPr>
                        <a:t>grupal</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r>
                        <a:rPr lang="es-MX" sz="1100" noProof="0" dirty="0">
                          <a:solidFill>
                            <a:schemeClr val="tx1"/>
                          </a:solidFill>
                          <a:latin typeface="Century Gothic" panose="020B0502020202020204" pitchFamily="34" charset="0"/>
                        </a:rPr>
                        <a:t>Sesión</a:t>
                      </a:r>
                    </a:p>
                    <a:p>
                      <a:pPr algn="ctr"/>
                      <a:r>
                        <a:rPr lang="es-MX" sz="1100" noProof="0" dirty="0">
                          <a:solidFill>
                            <a:schemeClr val="tx1"/>
                          </a:solidFill>
                          <a:latin typeface="Century Gothic" panose="020B0502020202020204" pitchFamily="34" charset="0"/>
                        </a:rPr>
                        <a:t>1</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noProof="0" dirty="0">
                          <a:solidFill>
                            <a:schemeClr val="tx1"/>
                          </a:solidFill>
                          <a:latin typeface="Century Gothic" panose="020B0502020202020204" pitchFamily="34" charset="0"/>
                        </a:rPr>
                        <a:t>Cartulina</a:t>
                      </a:r>
                    </a:p>
                    <a:p>
                      <a:pPr algn="ctr"/>
                      <a:endParaRPr lang="es-MX" sz="1100" noProof="0" dirty="0">
                        <a:solidFill>
                          <a:schemeClr val="tx1"/>
                        </a:solidFill>
                        <a:latin typeface="Century Gothic" panose="020B0502020202020204" pitchFamily="34" charset="0"/>
                      </a:endParaRPr>
                    </a:p>
                    <a:p>
                      <a:pPr algn="ctr"/>
                      <a:r>
                        <a:rPr lang="es-MX" sz="1100" noProof="0" dirty="0">
                          <a:solidFill>
                            <a:schemeClr val="tx1"/>
                          </a:solidFill>
                          <a:latin typeface="Century Gothic" panose="020B0502020202020204" pitchFamily="34" charset="0"/>
                        </a:rPr>
                        <a:t>Marcador</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0445102"/>
                  </a:ext>
                </a:extLst>
              </a:tr>
              <a:tr h="370840">
                <a:tc>
                  <a:txBody>
                    <a:bodyPr/>
                    <a:lstStyle/>
                    <a:p>
                      <a:pPr algn="ctr"/>
                      <a:r>
                        <a:rPr lang="es-MX" sz="1000" b="1" dirty="0">
                          <a:solidFill>
                            <a:schemeClr val="tx1"/>
                          </a:solidFill>
                          <a:latin typeface="Century Gothic" panose="020B0502020202020204" pitchFamily="34" charset="0"/>
                        </a:rPr>
                        <a:t>F3</a:t>
                      </a:r>
                    </a:p>
                    <a:p>
                      <a:pPr algn="ctr"/>
                      <a:r>
                        <a:rPr lang="es-MX" sz="1000" b="1" i="1" dirty="0">
                          <a:solidFill>
                            <a:schemeClr val="tx1"/>
                          </a:solidFill>
                          <a:latin typeface="Century Gothic" panose="020B0502020202020204" pitchFamily="34" charset="0"/>
                        </a:rPr>
                        <a:t>Formulemos preguntas </a:t>
                      </a:r>
                    </a:p>
                    <a:p>
                      <a:pPr algn="ctr"/>
                      <a:r>
                        <a:rPr lang="es-MX" sz="1000" b="0" i="1" dirty="0">
                          <a:solidFill>
                            <a:schemeClr val="tx1"/>
                          </a:solidFill>
                          <a:latin typeface="Century Gothic" panose="020B0502020202020204" pitchFamily="34" charset="0"/>
                        </a:rPr>
                        <a:t>(Problema que se plante a los alumnos)</a:t>
                      </a: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ES" sz="1100" b="1" dirty="0">
                          <a:latin typeface="Century Gothic" panose="020B0502020202020204" pitchFamily="34" charset="0"/>
                        </a:rPr>
                        <a:t>¿CUÁL ES MI NOMBRE?</a:t>
                      </a:r>
                    </a:p>
                    <a:p>
                      <a:r>
                        <a:rPr lang="es-ES" sz="1100" dirty="0">
                          <a:latin typeface="Century Gothic" panose="020B0502020202020204" pitchFamily="34" charset="0"/>
                        </a:rPr>
                        <a:t>Cuestionar a los ¿Qué pasaría si no tuviéramos un nombre?</a:t>
                      </a:r>
                    </a:p>
                    <a:p>
                      <a:r>
                        <a:rPr lang="es-ES" sz="1100" dirty="0">
                          <a:latin typeface="Century Gothic" panose="020B0502020202020204" pitchFamily="34" charset="0"/>
                        </a:rPr>
                        <a:t>Observar el video: </a:t>
                      </a:r>
                      <a:endParaRPr lang="es-ES" sz="1100" dirty="0">
                        <a:hlinkClick r:id="rId2"/>
                      </a:endParaRPr>
                    </a:p>
                    <a:p>
                      <a:r>
                        <a:rPr lang="es-ES" sz="1100" dirty="0">
                          <a:hlinkClick r:id="rId2"/>
                        </a:rPr>
                        <a:t>(658) Cuento ¡Quiero un nombre! – YouTube</a:t>
                      </a:r>
                      <a:endParaRPr lang="es-ES" sz="1100" dirty="0"/>
                    </a:p>
                    <a:p>
                      <a:r>
                        <a:rPr lang="es-ES" sz="1100" dirty="0">
                          <a:solidFill>
                            <a:schemeClr val="tx1"/>
                          </a:solidFill>
                          <a:latin typeface="Century Gothic" panose="020B0502020202020204" pitchFamily="34" charset="0"/>
                        </a:rPr>
                        <a:t>Dialogar acerca del video y cuestionar: ¿por qué el niño no tenía nombre? ¿creen que si tenía? ¿Qué nombre le podemos poner? </a:t>
                      </a:r>
                    </a:p>
                    <a:p>
                      <a:r>
                        <a:rPr lang="es-ES" sz="1100" dirty="0">
                          <a:solidFill>
                            <a:schemeClr val="tx1"/>
                          </a:solidFill>
                          <a:latin typeface="Century Gothic" panose="020B0502020202020204" pitchFamily="34" charset="0"/>
                        </a:rPr>
                        <a:t>Cuestionar de manera individual: ¿Cuál es tu nombre? </a:t>
                      </a:r>
                    </a:p>
                    <a:p>
                      <a:r>
                        <a:rPr lang="es-ES" sz="1100" dirty="0">
                          <a:solidFill>
                            <a:schemeClr val="tx1"/>
                          </a:solidFill>
                          <a:latin typeface="Century Gothic" panose="020B0502020202020204" pitchFamily="34" charset="0"/>
                        </a:rPr>
                        <a:t>Después de que todos hayan participado diciendo su nombre se les preguntará si reconocen su nombre cuando lo ven. ¿Dónde pueden ver su nombre?</a:t>
                      </a:r>
                    </a:p>
                    <a:p>
                      <a:r>
                        <a:rPr lang="es-ES" sz="1100" dirty="0">
                          <a:solidFill>
                            <a:schemeClr val="tx1"/>
                          </a:solidFill>
                          <a:latin typeface="Century Gothic" panose="020B0502020202020204" pitchFamily="34" charset="0"/>
                        </a:rPr>
                        <a:t>Mencionar a los alumnos que jugaremos a encontrar nuestro nombre, se colocarán en círculo. Se les mostrarán los portadores de texto con su nombre y se colocarán en el piso. Cuando todos los nombres se encuentren en el piso, pasarán de uno por uno a buscar su nombre. Se les pondrá música para hacerlo más divertido (payaso de rodeo). </a:t>
                      </a:r>
                    </a:p>
                    <a:p>
                      <a:r>
                        <a:rPr lang="es-ES" sz="1100" dirty="0">
                          <a:solidFill>
                            <a:schemeClr val="tx1"/>
                          </a:solidFill>
                          <a:latin typeface="Century Gothic" panose="020B0502020202020204" pitchFamily="34" charset="0"/>
                        </a:rPr>
                        <a:t>Cada que encuentren su nombre todos sus compañeros le aplaudirán y se colocará el nombre en el pizarrón, para que todos los alumnos lo observen y lo reconozcan. </a:t>
                      </a:r>
                    </a:p>
                    <a:p>
                      <a:r>
                        <a:rPr lang="es-ES" sz="1100" dirty="0">
                          <a:solidFill>
                            <a:schemeClr val="tx1"/>
                          </a:solidFill>
                          <a:latin typeface="Century Gothic" panose="020B0502020202020204" pitchFamily="34" charset="0"/>
                        </a:rPr>
                        <a:t>Después de que todos hayan participado, observar los nombres en el pizarrón y comentar cuáles se parecen. </a:t>
                      </a:r>
                    </a:p>
                    <a:p>
                      <a:r>
                        <a:rPr lang="es-ES" sz="1100" dirty="0">
                          <a:solidFill>
                            <a:schemeClr val="tx1"/>
                          </a:solidFill>
                          <a:latin typeface="Century Gothic" panose="020B0502020202020204" pitchFamily="34" charset="0"/>
                        </a:rPr>
                        <a:t>Pedirles que se dibujen y escriban o copien su nombre del portador de texto. </a:t>
                      </a:r>
                    </a:p>
                    <a:p>
                      <a:r>
                        <a:rPr lang="es-MX" sz="1100" noProof="0" dirty="0">
                          <a:solidFill>
                            <a:schemeClr val="tx1"/>
                          </a:solidFill>
                          <a:latin typeface="Century Gothic" panose="020B0502020202020204" pitchFamily="34" charset="0"/>
                        </a:rPr>
                        <a:t>Despedirnos observando el video: </a:t>
                      </a:r>
                    </a:p>
                    <a:p>
                      <a:r>
                        <a:rPr lang="es-ES" sz="1100" dirty="0">
                          <a:hlinkClick r:id="rId3"/>
                        </a:rPr>
                        <a:t>(658) ¿Cómo Te Llamas? | Canciones Infantiles - YouTube</a:t>
                      </a:r>
                      <a:endParaRPr lang="es-MX" sz="1100" noProof="0" dirty="0">
                        <a:solidFill>
                          <a:schemeClr val="tx1"/>
                        </a:solidFill>
                        <a:latin typeface="Century Gothic" panose="020B0502020202020204" pitchFamily="34" charset="0"/>
                      </a:endParaRPr>
                    </a:p>
                    <a:p>
                      <a:r>
                        <a:rPr lang="es-MX" sz="1100" noProof="0" dirty="0">
                          <a:solidFill>
                            <a:schemeClr val="tx1"/>
                          </a:solidFill>
                          <a:latin typeface="Century Gothic" panose="020B0502020202020204" pitchFamily="34" charset="0"/>
                        </a:rPr>
                        <a:t>Y cantando en parejas la canción.</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r>
                        <a:rPr lang="es-MX" sz="1100" noProof="0" dirty="0">
                          <a:solidFill>
                            <a:schemeClr val="tx1"/>
                          </a:solidFill>
                          <a:latin typeface="Century Gothic" panose="020B0502020202020204" pitchFamily="34" charset="0"/>
                        </a:rPr>
                        <a:t>grupal</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r>
                        <a:rPr lang="es-MX" sz="1100" noProof="0" dirty="0">
                          <a:solidFill>
                            <a:schemeClr val="tx1"/>
                          </a:solidFill>
                          <a:latin typeface="Century Gothic" panose="020B0502020202020204" pitchFamily="34" charset="0"/>
                        </a:rPr>
                        <a:t>Sesión</a:t>
                      </a:r>
                    </a:p>
                    <a:p>
                      <a:pPr algn="ctr"/>
                      <a:r>
                        <a:rPr lang="es-MX" sz="1100" noProof="0" dirty="0">
                          <a:solidFill>
                            <a:schemeClr val="tx1"/>
                          </a:solidFill>
                          <a:latin typeface="Century Gothic" panose="020B0502020202020204" pitchFamily="34" charset="0"/>
                        </a:rPr>
                        <a:t>1</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endParaRPr lang="es-MX" sz="1100" noProof="0" dirty="0">
                        <a:solidFill>
                          <a:schemeClr val="tx1"/>
                        </a:solidFill>
                        <a:latin typeface="Century Gothic" panose="020B0502020202020204" pitchFamily="34" charset="0"/>
                      </a:endParaRPr>
                    </a:p>
                    <a:p>
                      <a:pPr algn="ctr"/>
                      <a:r>
                        <a:rPr lang="es-MX" sz="1100" noProof="0" dirty="0">
                          <a:solidFill>
                            <a:schemeClr val="tx1"/>
                          </a:solidFill>
                          <a:latin typeface="Century Gothic" panose="020B0502020202020204" pitchFamily="34" charset="0"/>
                        </a:rPr>
                        <a:t>Video</a:t>
                      </a:r>
                    </a:p>
                    <a:p>
                      <a:pPr algn="ctr"/>
                      <a:endParaRPr lang="es-MX" sz="11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Portadores</a:t>
                      </a:r>
                      <a:r>
                        <a:rPr lang="es-MX" sz="1100" noProof="0" dirty="0">
                          <a:solidFill>
                            <a:schemeClr val="tx1"/>
                          </a:solidFill>
                          <a:latin typeface="Century Gothic" panose="020B0502020202020204" pitchFamily="34" charset="0"/>
                        </a:rPr>
                        <a:t> con su nombre</a:t>
                      </a:r>
                    </a:p>
                    <a:p>
                      <a:pPr algn="ctr"/>
                      <a:endParaRPr lang="es-MX" sz="1100" noProof="0" dirty="0">
                        <a:solidFill>
                          <a:schemeClr val="tx1"/>
                        </a:solidFill>
                        <a:latin typeface="Century Gothic" panose="020B0502020202020204" pitchFamily="34" charset="0"/>
                      </a:endParaRPr>
                    </a:p>
                    <a:p>
                      <a:pPr algn="ctr"/>
                      <a:r>
                        <a:rPr lang="es-MX" sz="1100" u="sng" noProof="0" dirty="0">
                          <a:solidFill>
                            <a:schemeClr val="tx1"/>
                          </a:solidFill>
                          <a:latin typeface="Century Gothic" panose="020B0502020202020204" pitchFamily="34" charset="0"/>
                        </a:rPr>
                        <a:t>TAREA</a:t>
                      </a:r>
                    </a:p>
                    <a:p>
                      <a:pPr algn="ctr"/>
                      <a:r>
                        <a:rPr lang="es-MX" sz="1100" noProof="0" dirty="0">
                          <a:solidFill>
                            <a:schemeClr val="tx1"/>
                          </a:solidFill>
                          <a:latin typeface="Century Gothic" panose="020B0502020202020204" pitchFamily="34" charset="0"/>
                        </a:rPr>
                        <a:t>Elaborar un cartel para explicar cuál es su nombre, quién le puso el nombre, qué significa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4628862"/>
                  </a:ext>
                </a:extLst>
              </a:tr>
            </a:tbl>
          </a:graphicData>
        </a:graphic>
      </p:graphicFrame>
    </p:spTree>
    <p:extLst>
      <p:ext uri="{BB962C8B-B14F-4D97-AF65-F5344CB8AC3E}">
        <p14:creationId xmlns:p14="http://schemas.microsoft.com/office/powerpoint/2010/main" val="1251498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62DF8677-5321-D960-DA94-459ED0FF0C78}"/>
              </a:ext>
            </a:extLst>
          </p:cNvPr>
          <p:cNvGraphicFramePr>
            <a:graphicFrameLocks noGrp="1"/>
          </p:cNvGraphicFramePr>
          <p:nvPr>
            <p:extLst>
              <p:ext uri="{D42A27DB-BD31-4B8C-83A1-F6EECF244321}">
                <p14:modId xmlns:p14="http://schemas.microsoft.com/office/powerpoint/2010/main" val="1576693958"/>
              </p:ext>
            </p:extLst>
          </p:nvPr>
        </p:nvGraphicFramePr>
        <p:xfrm>
          <a:off x="86140" y="106017"/>
          <a:ext cx="8971720" cy="6619240"/>
        </p:xfrm>
        <a:graphic>
          <a:graphicData uri="http://schemas.openxmlformats.org/drawingml/2006/table">
            <a:tbl>
              <a:tblPr firstRow="1" bandRow="1">
                <a:tableStyleId>{5C22544A-7EE6-4342-B048-85BDC9FD1C3A}</a:tableStyleId>
              </a:tblPr>
              <a:tblGrid>
                <a:gridCol w="1299073">
                  <a:extLst>
                    <a:ext uri="{9D8B030D-6E8A-4147-A177-3AD203B41FA5}">
                      <a16:colId xmlns:a16="http://schemas.microsoft.com/office/drawing/2014/main" val="1832742774"/>
                    </a:ext>
                  </a:extLst>
                </a:gridCol>
                <a:gridCol w="4830057">
                  <a:extLst>
                    <a:ext uri="{9D8B030D-6E8A-4147-A177-3AD203B41FA5}">
                      <a16:colId xmlns:a16="http://schemas.microsoft.com/office/drawing/2014/main" val="2674796643"/>
                    </a:ext>
                  </a:extLst>
                </a:gridCol>
                <a:gridCol w="1179443">
                  <a:extLst>
                    <a:ext uri="{9D8B030D-6E8A-4147-A177-3AD203B41FA5}">
                      <a16:colId xmlns:a16="http://schemas.microsoft.com/office/drawing/2014/main" val="2662635038"/>
                    </a:ext>
                  </a:extLst>
                </a:gridCol>
                <a:gridCol w="781878">
                  <a:extLst>
                    <a:ext uri="{9D8B030D-6E8A-4147-A177-3AD203B41FA5}">
                      <a16:colId xmlns:a16="http://schemas.microsoft.com/office/drawing/2014/main" val="559351757"/>
                    </a:ext>
                  </a:extLst>
                </a:gridCol>
                <a:gridCol w="881269">
                  <a:extLst>
                    <a:ext uri="{9D8B030D-6E8A-4147-A177-3AD203B41FA5}">
                      <a16:colId xmlns:a16="http://schemas.microsoft.com/office/drawing/2014/main" val="3763255950"/>
                    </a:ext>
                  </a:extLst>
                </a:gridCol>
              </a:tblGrid>
              <a:tr h="370840">
                <a:tc gridSpan="5">
                  <a:txBody>
                    <a:bodyPr/>
                    <a:lstStyle/>
                    <a:p>
                      <a:pPr algn="ctr"/>
                      <a:r>
                        <a:rPr lang="es-MX" sz="1100" dirty="0">
                          <a:solidFill>
                            <a:schemeClr val="tx1"/>
                          </a:solidFill>
                          <a:latin typeface="Century Gothic" panose="020B0502020202020204" pitchFamily="34" charset="0"/>
                        </a:rPr>
                        <a:t>Secuencia Didáctica </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3211915"/>
                  </a:ext>
                </a:extLst>
              </a:tr>
              <a:tr h="370840">
                <a:tc>
                  <a:txBody>
                    <a:bodyPr/>
                    <a:lstStyle/>
                    <a:p>
                      <a:pPr algn="ctr"/>
                      <a:r>
                        <a:rPr lang="es-MX" sz="1100" b="1" dirty="0">
                          <a:solidFill>
                            <a:schemeClr val="tx1"/>
                          </a:solidFill>
                          <a:latin typeface="Century Gothic" panose="020B0502020202020204" pitchFamily="34" charset="0"/>
                        </a:rPr>
                        <a:t>Fase</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Actividades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Organización</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Sesiones </a:t>
                      </a:r>
                    </a:p>
                    <a:p>
                      <a:pPr algn="ctr"/>
                      <a:r>
                        <a:rPr lang="es-MX" sz="1100" b="1" dirty="0">
                          <a:solidFill>
                            <a:schemeClr val="tx1"/>
                          </a:solidFill>
                          <a:latin typeface="Century Gothic" panose="020B0502020202020204" pitchFamily="34" charset="0"/>
                        </a:rPr>
                        <a:t>(Fecha)</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Recursos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336111"/>
                  </a:ext>
                </a:extLst>
              </a:tr>
              <a:tr h="370840">
                <a:tc>
                  <a:txBody>
                    <a:bodyPr/>
                    <a:lstStyle/>
                    <a:p>
                      <a:pPr algn="ctr"/>
                      <a:r>
                        <a:rPr lang="es-MX" sz="1000" b="1" dirty="0">
                          <a:solidFill>
                            <a:schemeClr val="tx1"/>
                          </a:solidFill>
                          <a:latin typeface="Century Gothic" panose="020B0502020202020204" pitchFamily="34" charset="0"/>
                        </a:rPr>
                        <a:t>F4</a:t>
                      </a:r>
                    </a:p>
                    <a:p>
                      <a:pPr algn="ctr"/>
                      <a:r>
                        <a:rPr lang="es-MX" sz="1000" b="1" dirty="0">
                          <a:solidFill>
                            <a:schemeClr val="tx1"/>
                          </a:solidFill>
                          <a:latin typeface="Century Gothic" panose="020B0502020202020204" pitchFamily="34" charset="0"/>
                        </a:rPr>
                        <a:t>Organicemos la experiencia</a:t>
                      </a:r>
                    </a:p>
                    <a:p>
                      <a:pPr algn="ctr"/>
                      <a:r>
                        <a:rPr lang="es-MX" sz="1000" b="0" i="1" dirty="0">
                          <a:solidFill>
                            <a:schemeClr val="tx1"/>
                          </a:solidFill>
                          <a:latin typeface="Century Gothic" panose="020B0502020202020204" pitchFamily="34" charset="0"/>
                        </a:rPr>
                        <a:t>(Organización del grupo)</a:t>
                      </a: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1" noProof="0" dirty="0">
                          <a:solidFill>
                            <a:schemeClr val="tx1"/>
                          </a:solidFill>
                          <a:latin typeface="Century Gothic" panose="020B0502020202020204" pitchFamily="34" charset="0"/>
                        </a:rPr>
                        <a:t>“EXPONEMOS ¿PORQUÉ ME LLAMO ASÍ?”</a:t>
                      </a:r>
                    </a:p>
                    <a:p>
                      <a:pPr algn="l"/>
                      <a:r>
                        <a:rPr lang="es-MX" sz="1000" b="0" noProof="0" dirty="0">
                          <a:solidFill>
                            <a:schemeClr val="tx1"/>
                          </a:solidFill>
                          <a:latin typeface="Century Gothic" panose="020B0502020202020204" pitchFamily="34" charset="0"/>
                        </a:rPr>
                        <a:t>Se cuestionará a los alumnos si realizaron en casa con ayuda de sus familiares, la tarea para exponer en clase. </a:t>
                      </a:r>
                    </a:p>
                    <a:p>
                      <a:pPr algn="l"/>
                      <a:r>
                        <a:rPr lang="es-MX" sz="1000" b="0" noProof="0" dirty="0">
                          <a:solidFill>
                            <a:schemeClr val="tx1"/>
                          </a:solidFill>
                          <a:latin typeface="Century Gothic" panose="020B0502020202020204" pitchFamily="34" charset="0"/>
                        </a:rPr>
                        <a:t>Antes de las exposiciones, observarán el video: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hlinkClick r:id="rId2"/>
                        </a:rPr>
                        <a:t>(658) </a:t>
                      </a:r>
                      <a:r>
                        <a:rPr lang="en-US" sz="1000" dirty="0" err="1">
                          <a:hlinkClick r:id="rId2"/>
                        </a:rPr>
                        <a:t>Nuestro</a:t>
                      </a:r>
                      <a:r>
                        <a:rPr lang="en-US" sz="1000" dirty="0">
                          <a:hlinkClick r:id="rId2"/>
                        </a:rPr>
                        <a:t> </a:t>
                      </a:r>
                      <a:r>
                        <a:rPr lang="en-US" sz="1000" dirty="0" err="1">
                          <a:hlinkClick r:id="rId2"/>
                        </a:rPr>
                        <a:t>nombre</a:t>
                      </a:r>
                      <a:r>
                        <a:rPr lang="en-US" sz="1000" dirty="0">
                          <a:hlinkClick r:id="rId2"/>
                        </a:rPr>
                        <a:t> </a:t>
                      </a:r>
                      <a:r>
                        <a:rPr lang="en-US" sz="1000" dirty="0" err="1">
                          <a:hlinkClick r:id="rId2"/>
                        </a:rPr>
                        <a:t>completo</a:t>
                      </a:r>
                      <a:r>
                        <a:rPr lang="en-US" sz="1000" dirty="0">
                          <a:hlinkClick r:id="rId2"/>
                        </a:rPr>
                        <a:t> – Sesame Street: ¡</a:t>
                      </a:r>
                      <a:r>
                        <a:rPr lang="en-US" sz="1000" dirty="0" err="1">
                          <a:hlinkClick r:id="rId2"/>
                        </a:rPr>
                        <a:t>Preparémonos</a:t>
                      </a:r>
                      <a:r>
                        <a:rPr lang="en-US" sz="1000" dirty="0">
                          <a:hlinkClick r:id="rId2"/>
                        </a:rPr>
                        <a:t>! – YouTube</a:t>
                      </a:r>
                      <a:endParaRPr lang="en-US" sz="1000" dirty="0"/>
                    </a:p>
                    <a:p>
                      <a:pPr algn="l"/>
                      <a:r>
                        <a:rPr lang="es-MX" sz="1000" b="0" noProof="0" dirty="0">
                          <a:solidFill>
                            <a:schemeClr val="tx1"/>
                          </a:solidFill>
                          <a:latin typeface="Century Gothic" panose="020B0502020202020204" pitchFamily="34" charset="0"/>
                        </a:rPr>
                        <a:t>Comentarán porqué es importante conocer su nombre completo. </a:t>
                      </a:r>
                    </a:p>
                    <a:p>
                      <a:pPr algn="l"/>
                      <a:r>
                        <a:rPr lang="es-MX" sz="1000" b="0" noProof="0" dirty="0">
                          <a:solidFill>
                            <a:schemeClr val="tx1"/>
                          </a:solidFill>
                          <a:latin typeface="Century Gothic" panose="020B0502020202020204" pitchFamily="34" charset="0"/>
                        </a:rPr>
                        <a:t>Iniciaremos con las exposiciones, Pasarán de uno por uno a mostrar sus carteles, explicarán: ¿Cómo se llaman? De preferencia nombre completo, ¿Por qué se llaman así? ¿Quién les puso el nombre? ¿Qué significa? Y lo que sus padres les hayan platicado de cómo decidieron ponerles ese nombre. </a:t>
                      </a:r>
                    </a:p>
                    <a:p>
                      <a:pPr algn="l"/>
                      <a:r>
                        <a:rPr lang="es-MX" sz="1000" b="0" noProof="0" dirty="0">
                          <a:solidFill>
                            <a:schemeClr val="tx1"/>
                          </a:solidFill>
                          <a:latin typeface="Century Gothic" panose="020B0502020202020204" pitchFamily="34" charset="0"/>
                        </a:rPr>
                        <a:t>Al terminar la participación de todos los alumnos, platicarán acerca de los nombres de sus compañeros, recordando porqué se llaman así. </a:t>
                      </a:r>
                    </a:p>
                    <a:p>
                      <a:pPr algn="l"/>
                      <a:r>
                        <a:rPr lang="es-MX" sz="1000" b="0" noProof="0" dirty="0">
                          <a:solidFill>
                            <a:schemeClr val="tx1"/>
                          </a:solidFill>
                          <a:latin typeface="Century Gothic" panose="020B0502020202020204" pitchFamily="34" charset="0"/>
                        </a:rPr>
                        <a:t>Colocarán sus carteles a la vista de los padres de familia. </a:t>
                      </a:r>
                    </a:p>
                    <a:p>
                      <a:pPr algn="l"/>
                      <a:r>
                        <a:rPr lang="es-MX" sz="1000" b="0" noProof="0" dirty="0">
                          <a:solidFill>
                            <a:schemeClr val="tx1"/>
                          </a:solidFill>
                          <a:latin typeface="Century Gothic" panose="020B0502020202020204" pitchFamily="34" charset="0"/>
                        </a:rPr>
                        <a:t>Comentar a los alumnos que realizará un juego con los nombres. Colocar sus nombres en las sillitas, formar un círculo con las sillas, poner música para bailar y caminar alrededor de las sillas, cuando se pare la música deberán buscar su silla y sentarse. Cuando todos hayan encontrado su silla se volverá a repetir, cambiando las sillas de lugar mientras bailan (ellos no deberán ver los nombres de las sillas antes). </a:t>
                      </a:r>
                    </a:p>
                    <a:p>
                      <a:pPr algn="l"/>
                      <a:r>
                        <a:rPr lang="es-MX" sz="1000" b="0" noProof="0" dirty="0">
                          <a:solidFill>
                            <a:schemeClr val="tx1"/>
                          </a:solidFill>
                          <a:latin typeface="Century Gothic" panose="020B0502020202020204" pitchFamily="34" charset="0"/>
                        </a:rPr>
                        <a:t>Al terminar el juego comentarán que aprendieron sobre los nombres, ¿Por qué es importante saberlo? Y recordar lo que observaron  en los carteles.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2</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noProof="0" dirty="0">
                          <a:solidFill>
                            <a:schemeClr val="tx1"/>
                          </a:solidFill>
                          <a:latin typeface="Century Gothic" panose="020B0502020202020204" pitchFamily="34" charset="0"/>
                        </a:rPr>
                        <a:t>Videos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Carteles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Etiquetas con los nombres de los alumnos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Sillitas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3400693"/>
                  </a:ext>
                </a:extLst>
              </a:tr>
              <a:tr h="370840">
                <a:tc>
                  <a:txBody>
                    <a:bodyPr/>
                    <a:lstStyle/>
                    <a:p>
                      <a:pPr algn="ctr"/>
                      <a:r>
                        <a:rPr lang="es-MX" sz="1000" b="1" dirty="0">
                          <a:solidFill>
                            <a:schemeClr val="tx1"/>
                          </a:solidFill>
                          <a:latin typeface="Century Gothic" panose="020B0502020202020204" pitchFamily="34" charset="0"/>
                        </a:rPr>
                        <a:t>F5 </a:t>
                      </a:r>
                    </a:p>
                    <a:p>
                      <a:pPr algn="ctr"/>
                      <a:r>
                        <a:rPr lang="es-MX" sz="1000" b="1" dirty="0">
                          <a:solidFill>
                            <a:schemeClr val="tx1"/>
                          </a:solidFill>
                          <a:latin typeface="Century Gothic" panose="020B0502020202020204" pitchFamily="34" charset="0"/>
                        </a:rPr>
                        <a:t>Vivamos la experiencia </a:t>
                      </a:r>
                    </a:p>
                    <a:p>
                      <a:pPr algn="ctr"/>
                      <a:r>
                        <a:rPr lang="es-MX" sz="1000" b="0" i="1" dirty="0">
                          <a:solidFill>
                            <a:schemeClr val="tx1"/>
                          </a:solidFill>
                          <a:latin typeface="Century Gothic" panose="020B0502020202020204" pitchFamily="34" charset="0"/>
                        </a:rPr>
                        <a:t>(nombres de las actividades de desarrollo)</a:t>
                      </a: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1" noProof="0" dirty="0">
                          <a:solidFill>
                            <a:schemeClr val="tx1"/>
                          </a:solidFill>
                          <a:latin typeface="Century Gothic" panose="020B0502020202020204" pitchFamily="34" charset="0"/>
                        </a:rPr>
                        <a:t>“MI NOMBRE ES LARGO O CORTO”</a:t>
                      </a:r>
                    </a:p>
                    <a:p>
                      <a:pPr algn="l"/>
                      <a:r>
                        <a:rPr lang="es-MX" sz="1000" b="0" noProof="0" dirty="0">
                          <a:solidFill>
                            <a:schemeClr val="tx1"/>
                          </a:solidFill>
                          <a:latin typeface="Century Gothic" panose="020B0502020202020204" pitchFamily="34" charset="0"/>
                        </a:rPr>
                        <a:t>Iniciar cuestionando a los alumnos si todos los nombres son iguales, si se parecen, cómo son. </a:t>
                      </a:r>
                    </a:p>
                    <a:p>
                      <a:pPr algn="l"/>
                      <a:r>
                        <a:rPr lang="es-MX" sz="1000" b="0" noProof="0" dirty="0">
                          <a:solidFill>
                            <a:schemeClr val="tx1"/>
                          </a:solidFill>
                          <a:latin typeface="Century Gothic" panose="020B0502020202020204" pitchFamily="34" charset="0"/>
                        </a:rPr>
                        <a:t>Mencionar que los nombres son diferentes y que algunos tienen más letras que otros, que unos son más largos y otros cortos. </a:t>
                      </a:r>
                    </a:p>
                    <a:p>
                      <a:pPr algn="l"/>
                      <a:r>
                        <a:rPr lang="es-MX" sz="1000" b="0" noProof="0" dirty="0">
                          <a:solidFill>
                            <a:schemeClr val="tx1"/>
                          </a:solidFill>
                          <a:latin typeface="Century Gothic" panose="020B0502020202020204" pitchFamily="34" charset="0"/>
                        </a:rPr>
                        <a:t>Mostrar los portadores de texto con sus nombres y preguntar, ¿de quién es este nombre? E irlos entregando de uno por uno. </a:t>
                      </a:r>
                    </a:p>
                    <a:p>
                      <a:pPr algn="l"/>
                      <a:r>
                        <a:rPr lang="es-MX" sz="1000" b="0" noProof="0" dirty="0">
                          <a:solidFill>
                            <a:schemeClr val="tx1"/>
                          </a:solidFill>
                          <a:latin typeface="Century Gothic" panose="020B0502020202020204" pitchFamily="34" charset="0"/>
                        </a:rPr>
                        <a:t>Cuando todos los alumnos tengan su nombre, se mencionará que clasificaremos los nombres de acuerdo a su tamaño, aclarar que menos de 6 letras es corto y más es largo. O puede ser corto los que tengan un nombre y largo los que tengan 2 nombres. </a:t>
                      </a:r>
                    </a:p>
                    <a:p>
                      <a:pPr algn="l"/>
                      <a:r>
                        <a:rPr lang="es-MX" sz="1000" b="0" noProof="0" dirty="0">
                          <a:solidFill>
                            <a:schemeClr val="tx1"/>
                          </a:solidFill>
                          <a:latin typeface="Century Gothic" panose="020B0502020202020204" pitchFamily="34" charset="0"/>
                        </a:rPr>
                        <a:t>Se escribirán las palabras en el pizarrón de corto y largo, pasarán de uno por uno a colocar su nombre donde corresponde. </a:t>
                      </a:r>
                    </a:p>
                    <a:p>
                      <a:pPr algn="l"/>
                      <a:r>
                        <a:rPr lang="es-MX" sz="1000" b="0" noProof="0" dirty="0">
                          <a:solidFill>
                            <a:schemeClr val="tx1"/>
                          </a:solidFill>
                          <a:latin typeface="Century Gothic" panose="020B0502020202020204" pitchFamily="34" charset="0"/>
                        </a:rPr>
                        <a:t>De forma individual trazarán su nombre, contarán cuantas letras tiene su nombre e identificarán si es largo o corto.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3</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Portadores de texto con su nombre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Ficha de trabajo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Lápiz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Colores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4158383"/>
                  </a:ext>
                </a:extLst>
              </a:tr>
            </a:tbl>
          </a:graphicData>
        </a:graphic>
      </p:graphicFrame>
    </p:spTree>
    <p:extLst>
      <p:ext uri="{BB962C8B-B14F-4D97-AF65-F5344CB8AC3E}">
        <p14:creationId xmlns:p14="http://schemas.microsoft.com/office/powerpoint/2010/main" val="508585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B529FE6A-964A-A7EA-EAAB-6CE1B781096B}"/>
              </a:ext>
            </a:extLst>
          </p:cNvPr>
          <p:cNvGraphicFramePr>
            <a:graphicFrameLocks noGrp="1"/>
          </p:cNvGraphicFramePr>
          <p:nvPr>
            <p:extLst>
              <p:ext uri="{D42A27DB-BD31-4B8C-83A1-F6EECF244321}">
                <p14:modId xmlns:p14="http://schemas.microsoft.com/office/powerpoint/2010/main" val="1411340181"/>
              </p:ext>
            </p:extLst>
          </p:nvPr>
        </p:nvGraphicFramePr>
        <p:xfrm>
          <a:off x="86140" y="106017"/>
          <a:ext cx="8971720" cy="6466840"/>
        </p:xfrm>
        <a:graphic>
          <a:graphicData uri="http://schemas.openxmlformats.org/drawingml/2006/table">
            <a:tbl>
              <a:tblPr firstRow="1" bandRow="1">
                <a:tableStyleId>{5C22544A-7EE6-4342-B048-85BDC9FD1C3A}</a:tableStyleId>
              </a:tblPr>
              <a:tblGrid>
                <a:gridCol w="1299073">
                  <a:extLst>
                    <a:ext uri="{9D8B030D-6E8A-4147-A177-3AD203B41FA5}">
                      <a16:colId xmlns:a16="http://schemas.microsoft.com/office/drawing/2014/main" val="1832742774"/>
                    </a:ext>
                  </a:extLst>
                </a:gridCol>
                <a:gridCol w="4830057">
                  <a:extLst>
                    <a:ext uri="{9D8B030D-6E8A-4147-A177-3AD203B41FA5}">
                      <a16:colId xmlns:a16="http://schemas.microsoft.com/office/drawing/2014/main" val="2674796643"/>
                    </a:ext>
                  </a:extLst>
                </a:gridCol>
                <a:gridCol w="1179443">
                  <a:extLst>
                    <a:ext uri="{9D8B030D-6E8A-4147-A177-3AD203B41FA5}">
                      <a16:colId xmlns:a16="http://schemas.microsoft.com/office/drawing/2014/main" val="2662635038"/>
                    </a:ext>
                  </a:extLst>
                </a:gridCol>
                <a:gridCol w="781878">
                  <a:extLst>
                    <a:ext uri="{9D8B030D-6E8A-4147-A177-3AD203B41FA5}">
                      <a16:colId xmlns:a16="http://schemas.microsoft.com/office/drawing/2014/main" val="559351757"/>
                    </a:ext>
                  </a:extLst>
                </a:gridCol>
                <a:gridCol w="881269">
                  <a:extLst>
                    <a:ext uri="{9D8B030D-6E8A-4147-A177-3AD203B41FA5}">
                      <a16:colId xmlns:a16="http://schemas.microsoft.com/office/drawing/2014/main" val="3763255950"/>
                    </a:ext>
                  </a:extLst>
                </a:gridCol>
              </a:tblGrid>
              <a:tr h="370840">
                <a:tc gridSpan="5">
                  <a:txBody>
                    <a:bodyPr/>
                    <a:lstStyle/>
                    <a:p>
                      <a:pPr algn="ctr"/>
                      <a:r>
                        <a:rPr lang="es-MX" sz="1100" dirty="0">
                          <a:solidFill>
                            <a:schemeClr val="tx1"/>
                          </a:solidFill>
                          <a:latin typeface="Century Gothic" panose="020B0502020202020204" pitchFamily="34" charset="0"/>
                        </a:rPr>
                        <a:t>Secuencia Didáctica </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3211915"/>
                  </a:ext>
                </a:extLst>
              </a:tr>
              <a:tr h="370840">
                <a:tc>
                  <a:txBody>
                    <a:bodyPr/>
                    <a:lstStyle/>
                    <a:p>
                      <a:pPr algn="ctr"/>
                      <a:r>
                        <a:rPr lang="es-MX" sz="1100" b="1" dirty="0">
                          <a:solidFill>
                            <a:schemeClr val="tx1"/>
                          </a:solidFill>
                          <a:latin typeface="Century Gothic" panose="020B0502020202020204" pitchFamily="34" charset="0"/>
                        </a:rPr>
                        <a:t>Fase</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Actividades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Organización</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Sesiones </a:t>
                      </a:r>
                    </a:p>
                    <a:p>
                      <a:pPr algn="ctr"/>
                      <a:r>
                        <a:rPr lang="es-MX" sz="1100" b="1" dirty="0">
                          <a:solidFill>
                            <a:schemeClr val="tx1"/>
                          </a:solidFill>
                          <a:latin typeface="Century Gothic" panose="020B0502020202020204" pitchFamily="34" charset="0"/>
                        </a:rPr>
                        <a:t>(Fecha)</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Recursos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336111"/>
                  </a:ext>
                </a:extLst>
              </a:tr>
              <a:tr h="370840">
                <a:tc rowSpan="2">
                  <a:txBody>
                    <a:bodyPr/>
                    <a:lstStyle/>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r>
                        <a:rPr lang="es-MX" sz="1000" b="1" dirty="0">
                          <a:solidFill>
                            <a:schemeClr val="tx1"/>
                          </a:solidFill>
                          <a:latin typeface="Century Gothic" panose="020B0502020202020204" pitchFamily="34" charset="0"/>
                        </a:rPr>
                        <a:t>F5 </a:t>
                      </a:r>
                    </a:p>
                    <a:p>
                      <a:pPr algn="ctr"/>
                      <a:r>
                        <a:rPr lang="es-MX" sz="1000" b="1" dirty="0">
                          <a:solidFill>
                            <a:schemeClr val="tx1"/>
                          </a:solidFill>
                          <a:latin typeface="Century Gothic" panose="020B0502020202020204" pitchFamily="34" charset="0"/>
                        </a:rPr>
                        <a:t>Vivamos la experiencia </a:t>
                      </a:r>
                    </a:p>
                    <a:p>
                      <a:pPr algn="ctr"/>
                      <a:r>
                        <a:rPr lang="es-MX" sz="1000" b="0" i="1" dirty="0">
                          <a:solidFill>
                            <a:schemeClr val="tx1"/>
                          </a:solidFill>
                          <a:latin typeface="Century Gothic" panose="020B0502020202020204" pitchFamily="34" charset="0"/>
                        </a:rPr>
                        <a:t>(nombres de las actividades de desarrollo)</a:t>
                      </a: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1" noProof="0" dirty="0">
                          <a:solidFill>
                            <a:schemeClr val="tx1"/>
                          </a:solidFill>
                          <a:latin typeface="Century Gothic" panose="020B0502020202020204" pitchFamily="34" charset="0"/>
                        </a:rPr>
                        <a:t>“’¿CON QUÉ LETRA EMPIEZA MI NOMBRE?”</a:t>
                      </a:r>
                    </a:p>
                    <a:p>
                      <a:pPr algn="l"/>
                      <a:r>
                        <a:rPr lang="es-MX" sz="1000" b="0" noProof="0" dirty="0">
                          <a:solidFill>
                            <a:schemeClr val="tx1"/>
                          </a:solidFill>
                          <a:latin typeface="Century Gothic" panose="020B0502020202020204" pitchFamily="34" charset="0"/>
                        </a:rPr>
                        <a:t>Mencionar a los alumnos que cada nombre inicia con una letra diferente, explicar que se escribe en mayúscula la primera letra. </a:t>
                      </a:r>
                    </a:p>
                    <a:p>
                      <a:pPr algn="l"/>
                      <a:r>
                        <a:rPr lang="es-MX" sz="1000" b="0" noProof="0" dirty="0">
                          <a:solidFill>
                            <a:schemeClr val="tx1"/>
                          </a:solidFill>
                          <a:latin typeface="Century Gothic" panose="020B0502020202020204" pitchFamily="34" charset="0"/>
                        </a:rPr>
                        <a:t>Repartir los portadores de texto a los alumnos, pedirles que seleccionen la letra inicial de su nombre. </a:t>
                      </a:r>
                    </a:p>
                    <a:p>
                      <a:pPr algn="l"/>
                      <a:r>
                        <a:rPr lang="es-MX" sz="1000" b="0" noProof="0" dirty="0">
                          <a:solidFill>
                            <a:schemeClr val="tx1"/>
                          </a:solidFill>
                          <a:latin typeface="Century Gothic" panose="020B0502020202020204" pitchFamily="34" charset="0"/>
                        </a:rPr>
                        <a:t>Cuestionarlos si saben cómo se llama esa letra inicial. </a:t>
                      </a:r>
                    </a:p>
                    <a:p>
                      <a:pPr algn="l"/>
                      <a:r>
                        <a:rPr lang="es-MX" sz="1000" b="0" noProof="0" dirty="0">
                          <a:solidFill>
                            <a:schemeClr val="tx1"/>
                          </a:solidFill>
                          <a:latin typeface="Century Gothic" panose="020B0502020202020204" pitchFamily="34" charset="0"/>
                        </a:rPr>
                        <a:t>Observar el video </a:t>
                      </a:r>
                      <a:r>
                        <a:rPr lang="en-US" sz="1000" dirty="0">
                          <a:hlinkClick r:id="rId2"/>
                        </a:rPr>
                        <a:t>🎉SÚPER... - </a:t>
                      </a:r>
                      <a:r>
                        <a:rPr lang="en-US" sz="1000" dirty="0" err="1">
                          <a:hlinkClick r:id="rId2"/>
                        </a:rPr>
                        <a:t>Materiales</a:t>
                      </a:r>
                      <a:r>
                        <a:rPr lang="en-US" sz="1000" dirty="0">
                          <a:hlinkClick r:id="rId2"/>
                        </a:rPr>
                        <a:t> de </a:t>
                      </a:r>
                      <a:r>
                        <a:rPr lang="en-US" sz="1000" dirty="0" err="1">
                          <a:hlinkClick r:id="rId2"/>
                        </a:rPr>
                        <a:t>Inglés</a:t>
                      </a:r>
                      <a:r>
                        <a:rPr lang="en-US" sz="1000" dirty="0">
                          <a:hlinkClick r:id="rId2"/>
                        </a:rPr>
                        <a:t> para </a:t>
                      </a:r>
                      <a:r>
                        <a:rPr lang="en-US" sz="1000" dirty="0" err="1">
                          <a:hlinkClick r:id="rId2"/>
                        </a:rPr>
                        <a:t>Preescolar</a:t>
                      </a:r>
                      <a:r>
                        <a:rPr lang="en-US" sz="1000" dirty="0">
                          <a:hlinkClick r:id="rId2"/>
                        </a:rPr>
                        <a:t> Caro Dueñaz | Facebook</a:t>
                      </a:r>
                      <a:endParaRPr lang="en-US" sz="1000" dirty="0"/>
                    </a:p>
                    <a:p>
                      <a:pPr algn="l"/>
                      <a:r>
                        <a:rPr lang="es-MX" sz="1000" b="0" noProof="0" dirty="0">
                          <a:solidFill>
                            <a:schemeClr val="tx1"/>
                          </a:solidFill>
                          <a:latin typeface="Century Gothic" panose="020B0502020202020204" pitchFamily="34" charset="0"/>
                        </a:rPr>
                        <a:t>Pedirles que cuando vean su letra inicial la identifiquen y reconozcan los objetos que inician con esta letra. </a:t>
                      </a:r>
                    </a:p>
                    <a:p>
                      <a:pPr algn="l"/>
                      <a:r>
                        <a:rPr lang="es-MX" sz="1000" b="0" noProof="0" dirty="0">
                          <a:solidFill>
                            <a:schemeClr val="tx1"/>
                          </a:solidFill>
                          <a:latin typeface="Century Gothic" panose="020B0502020202020204" pitchFamily="34" charset="0"/>
                        </a:rPr>
                        <a:t>Cuestionar a los alumnos, cómo se pronuncia la primera letra de su nombre, qué objetos observaron que inician con su letra. </a:t>
                      </a:r>
                    </a:p>
                    <a:p>
                      <a:pPr algn="l"/>
                      <a:r>
                        <a:rPr lang="es-MX" sz="1000" b="0" noProof="0" dirty="0">
                          <a:solidFill>
                            <a:schemeClr val="tx1"/>
                          </a:solidFill>
                          <a:latin typeface="Century Gothic" panose="020B0502020202020204" pitchFamily="34" charset="0"/>
                        </a:rPr>
                        <a:t>Realizar el trazo de la letra con la que empieza su nombre y relacionarla con un objeto.  </a:t>
                      </a:r>
                    </a:p>
                    <a:p>
                      <a:pPr algn="l"/>
                      <a:r>
                        <a:rPr lang="es-MX" sz="1000" b="0" noProof="0" dirty="0">
                          <a:solidFill>
                            <a:schemeClr val="tx1"/>
                          </a:solidFill>
                          <a:latin typeface="Century Gothic" panose="020B0502020202020204" pitchFamily="34" charset="0"/>
                        </a:rPr>
                        <a:t>Colocar sus proyecciones a la vista de todos sus compañeros, observar y comentar qué nombres inician con la misma letra. </a:t>
                      </a:r>
                    </a:p>
                    <a:p>
                      <a:pPr algn="l"/>
                      <a:endParaRPr lang="es-MX" sz="1000" b="0" noProof="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4</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Video</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Actividad</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Colores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Lápiz</a:t>
                      </a:r>
                    </a:p>
                    <a:p>
                      <a:pPr algn="ctr"/>
                      <a:endParaRPr lang="es-MX" sz="1000" noProof="0" dirty="0">
                        <a:solidFill>
                          <a:schemeClr val="tx1"/>
                        </a:solidFill>
                        <a:latin typeface="Century Gothic" panose="020B0502020202020204" pitchFamily="34" charset="0"/>
                      </a:endParaRPr>
                    </a:p>
                    <a:p>
                      <a:pPr algn="ctr"/>
                      <a:r>
                        <a:rPr lang="es-MX" sz="900" noProof="0" dirty="0">
                          <a:solidFill>
                            <a:schemeClr val="tx1"/>
                          </a:solidFill>
                          <a:latin typeface="Century Gothic" panose="020B0502020202020204" pitchFamily="34" charset="0"/>
                        </a:rPr>
                        <a:t>Flashcards del abecedario</a:t>
                      </a:r>
                    </a:p>
                    <a:p>
                      <a:pPr algn="ctr"/>
                      <a:endParaRPr lang="es-MX" sz="900" noProof="0" dirty="0">
                        <a:solidFill>
                          <a:schemeClr val="tx1"/>
                        </a:solidFill>
                        <a:latin typeface="Century Gothic" panose="020B0502020202020204" pitchFamily="34" charset="0"/>
                      </a:endParaRPr>
                    </a:p>
                    <a:p>
                      <a:pPr algn="ctr"/>
                      <a:r>
                        <a:rPr lang="es-MX" sz="900" noProof="0" dirty="0">
                          <a:solidFill>
                            <a:schemeClr val="tx1"/>
                          </a:solidFill>
                          <a:latin typeface="Century Gothic" panose="020B0502020202020204" pitchFamily="34" charset="0"/>
                        </a:rPr>
                        <a:t>Portadores del nombre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4158383"/>
                  </a:ext>
                </a:extLst>
              </a:tr>
              <a:tr h="370840">
                <a:tc vMerge="1">
                  <a:txBody>
                    <a:bodyPr/>
                    <a:lstStyle/>
                    <a:p>
                      <a:pPr algn="ct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1" noProof="0" dirty="0">
                          <a:solidFill>
                            <a:schemeClr val="tx1"/>
                          </a:solidFill>
                          <a:latin typeface="Century Gothic" panose="020B0502020202020204" pitchFamily="34" charset="0"/>
                        </a:rPr>
                        <a:t>“DECORO MI NOMBRE”</a:t>
                      </a:r>
                    </a:p>
                    <a:p>
                      <a:pPr algn="l"/>
                      <a:r>
                        <a:rPr lang="es-MX" sz="1000" b="0" noProof="0" dirty="0">
                          <a:solidFill>
                            <a:schemeClr val="tx1"/>
                          </a:solidFill>
                          <a:latin typeface="Century Gothic" panose="020B0502020202020204" pitchFamily="34" charset="0"/>
                        </a:rPr>
                        <a:t>Comentar con los alumnos lo que hemos aprendido sobre el nombre, cuestionarlos sobre para qué sirve, y recordar con qué letra inicia su nombre. </a:t>
                      </a:r>
                    </a:p>
                    <a:p>
                      <a:pPr marL="0" marR="0" lvl="0" indent="0" algn="l" defTabSz="914400" rtl="0" eaLnBrk="1" fontAlgn="auto" latinLnBrk="0" hangingPunct="1">
                        <a:lnSpc>
                          <a:spcPct val="100000"/>
                        </a:lnSpc>
                        <a:spcBef>
                          <a:spcPts val="0"/>
                        </a:spcBef>
                        <a:spcAft>
                          <a:spcPts val="0"/>
                        </a:spcAft>
                        <a:buClrTx/>
                        <a:buSzTx/>
                        <a:buFontTx/>
                        <a:buNone/>
                        <a:tabLst/>
                        <a:defRPr/>
                      </a:pPr>
                      <a:r>
                        <a:rPr lang="es-MX" sz="1000" b="0" noProof="0" dirty="0">
                          <a:solidFill>
                            <a:schemeClr val="tx1"/>
                          </a:solidFill>
                          <a:latin typeface="Century Gothic" panose="020B0502020202020204" pitchFamily="34" charset="0"/>
                        </a:rPr>
                        <a:t>Observar el video: </a:t>
                      </a:r>
                      <a:r>
                        <a:rPr lang="es-ES" sz="1000" u="sng" dirty="0">
                          <a:solidFill>
                            <a:srgbClr val="0070C0"/>
                          </a:solidFill>
                        </a:rPr>
                        <a:t>(658) El nombre para niños ¿y cuál es tu nombre? – YouTube</a:t>
                      </a:r>
                      <a:endParaRPr lang="es-MX" sz="1000" b="0" noProof="0" dirty="0">
                        <a:solidFill>
                          <a:schemeClr val="tx1"/>
                        </a:solidFill>
                        <a:latin typeface="Century Gothic" panose="020B0502020202020204" pitchFamily="34" charset="0"/>
                      </a:endParaRPr>
                    </a:p>
                    <a:p>
                      <a:pPr algn="l"/>
                      <a:r>
                        <a:rPr lang="es-MX" sz="1000" b="0" noProof="0" dirty="0">
                          <a:solidFill>
                            <a:schemeClr val="tx1"/>
                          </a:solidFill>
                          <a:latin typeface="Century Gothic" panose="020B0502020202020204" pitchFamily="34" charset="0"/>
                        </a:rPr>
                        <a:t>Dialogar sobre lo que observaron en el video. </a:t>
                      </a:r>
                    </a:p>
                    <a:p>
                      <a:pPr algn="l"/>
                      <a:r>
                        <a:rPr lang="es-MX" sz="1000" b="0" noProof="0" dirty="0">
                          <a:solidFill>
                            <a:schemeClr val="tx1"/>
                          </a:solidFill>
                          <a:latin typeface="Century Gothic" panose="020B0502020202020204" pitchFamily="34" charset="0"/>
                        </a:rPr>
                        <a:t>Mencionar que aprenderemos a escribir nuestro nombre poco a poco. </a:t>
                      </a:r>
                    </a:p>
                    <a:p>
                      <a:pPr algn="l"/>
                      <a:r>
                        <a:rPr lang="es-MX" sz="1000" b="0" noProof="0" dirty="0">
                          <a:solidFill>
                            <a:schemeClr val="tx1"/>
                          </a:solidFill>
                          <a:latin typeface="Century Gothic" panose="020B0502020202020204" pitchFamily="34" charset="0"/>
                        </a:rPr>
                        <a:t>Repartir fichas de trabajo con su nombre escrito en ella. </a:t>
                      </a:r>
                    </a:p>
                    <a:p>
                      <a:pPr algn="l"/>
                      <a:r>
                        <a:rPr lang="es-MX" sz="1000" b="0" noProof="0" dirty="0">
                          <a:solidFill>
                            <a:schemeClr val="tx1"/>
                          </a:solidFill>
                          <a:latin typeface="Century Gothic" panose="020B0502020202020204" pitchFamily="34" charset="0"/>
                        </a:rPr>
                        <a:t>Explicar a los alumnos que identificaremos algunas letras de nuestro nombre. </a:t>
                      </a:r>
                    </a:p>
                    <a:p>
                      <a:pPr algn="l"/>
                      <a:r>
                        <a:rPr lang="es-MX" sz="1000" b="0" noProof="0" dirty="0">
                          <a:solidFill>
                            <a:schemeClr val="tx1"/>
                          </a:solidFill>
                          <a:latin typeface="Century Gothic" panose="020B0502020202020204" pitchFamily="34" charset="0"/>
                        </a:rPr>
                        <a:t>De manera grupal ir mostrando flashcards de las letras del abecedario, de una por una y preguntarles, ¿quién tiene esta letra en su nombre?  Y así hasta terminar todas las letras del abecedario. </a:t>
                      </a:r>
                    </a:p>
                    <a:p>
                      <a:pPr algn="l"/>
                      <a:r>
                        <a:rPr lang="es-MX" sz="1000" b="0" noProof="0" dirty="0">
                          <a:solidFill>
                            <a:schemeClr val="tx1"/>
                          </a:solidFill>
                          <a:latin typeface="Century Gothic" panose="020B0502020202020204" pitchFamily="34" charset="0"/>
                        </a:rPr>
                        <a:t>Cuestionar, ¿qué letras tiene su nombre? Y dialogar con sus respuestas, preguntarles a los que participan poco. </a:t>
                      </a:r>
                    </a:p>
                    <a:p>
                      <a:pPr algn="l"/>
                      <a:r>
                        <a:rPr lang="es-MX" sz="1000" b="0" noProof="0" dirty="0">
                          <a:solidFill>
                            <a:schemeClr val="tx1"/>
                          </a:solidFill>
                          <a:latin typeface="Century Gothic" panose="020B0502020202020204" pitchFamily="34" charset="0"/>
                        </a:rPr>
                        <a:t>Dar la indicación que ahora decorarán su nombre con pintura, repartir mandiles, cotonetes y pinturas de colores. </a:t>
                      </a:r>
                    </a:p>
                    <a:p>
                      <a:pPr algn="l"/>
                      <a:r>
                        <a:rPr lang="es-MX" sz="1000" b="0" noProof="0" dirty="0">
                          <a:solidFill>
                            <a:schemeClr val="tx1"/>
                          </a:solidFill>
                          <a:latin typeface="Century Gothic" panose="020B0502020202020204" pitchFamily="34" charset="0"/>
                        </a:rPr>
                        <a:t>Resaltar que con el cotonete irán trazando su nombre por la línea, y dejarlos que lo elijan los colores de su agrado.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5</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Video</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Fichas de trabajo</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Pintura</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Cotonetes</a:t>
                      </a:r>
                    </a:p>
                    <a:p>
                      <a:pPr algn="ctr"/>
                      <a:endParaRPr lang="es-MX" sz="1000" noProof="0" dirty="0">
                        <a:solidFill>
                          <a:schemeClr val="tx1"/>
                        </a:solidFill>
                        <a:latin typeface="Century Gothic" panose="020B0502020202020204" pitchFamily="34" charset="0"/>
                      </a:endParaRPr>
                    </a:p>
                    <a:p>
                      <a:pPr algn="ctr"/>
                      <a:r>
                        <a:rPr lang="es-MX" sz="900" noProof="0" dirty="0">
                          <a:solidFill>
                            <a:schemeClr val="tx1"/>
                          </a:solidFill>
                          <a:latin typeface="Century Gothic" panose="020B0502020202020204" pitchFamily="34" charset="0"/>
                        </a:rPr>
                        <a:t>Flashcards del abecedario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1026240"/>
                  </a:ext>
                </a:extLst>
              </a:tr>
            </a:tbl>
          </a:graphicData>
        </a:graphic>
      </p:graphicFrame>
    </p:spTree>
    <p:extLst>
      <p:ext uri="{BB962C8B-B14F-4D97-AF65-F5344CB8AC3E}">
        <p14:creationId xmlns:p14="http://schemas.microsoft.com/office/powerpoint/2010/main" val="3752175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B529FE6A-964A-A7EA-EAAB-6CE1B781096B}"/>
              </a:ext>
            </a:extLst>
          </p:cNvPr>
          <p:cNvGraphicFramePr>
            <a:graphicFrameLocks noGrp="1"/>
          </p:cNvGraphicFramePr>
          <p:nvPr>
            <p:extLst>
              <p:ext uri="{D42A27DB-BD31-4B8C-83A1-F6EECF244321}">
                <p14:modId xmlns:p14="http://schemas.microsoft.com/office/powerpoint/2010/main" val="3616398519"/>
              </p:ext>
            </p:extLst>
          </p:nvPr>
        </p:nvGraphicFramePr>
        <p:xfrm>
          <a:off x="86140" y="106017"/>
          <a:ext cx="8971720" cy="6604000"/>
        </p:xfrm>
        <a:graphic>
          <a:graphicData uri="http://schemas.openxmlformats.org/drawingml/2006/table">
            <a:tbl>
              <a:tblPr firstRow="1" bandRow="1">
                <a:tableStyleId>{5C22544A-7EE6-4342-B048-85BDC9FD1C3A}</a:tableStyleId>
              </a:tblPr>
              <a:tblGrid>
                <a:gridCol w="1299073">
                  <a:extLst>
                    <a:ext uri="{9D8B030D-6E8A-4147-A177-3AD203B41FA5}">
                      <a16:colId xmlns:a16="http://schemas.microsoft.com/office/drawing/2014/main" val="1832742774"/>
                    </a:ext>
                  </a:extLst>
                </a:gridCol>
                <a:gridCol w="4830057">
                  <a:extLst>
                    <a:ext uri="{9D8B030D-6E8A-4147-A177-3AD203B41FA5}">
                      <a16:colId xmlns:a16="http://schemas.microsoft.com/office/drawing/2014/main" val="2674796643"/>
                    </a:ext>
                  </a:extLst>
                </a:gridCol>
                <a:gridCol w="1179443">
                  <a:extLst>
                    <a:ext uri="{9D8B030D-6E8A-4147-A177-3AD203B41FA5}">
                      <a16:colId xmlns:a16="http://schemas.microsoft.com/office/drawing/2014/main" val="2662635038"/>
                    </a:ext>
                  </a:extLst>
                </a:gridCol>
                <a:gridCol w="781878">
                  <a:extLst>
                    <a:ext uri="{9D8B030D-6E8A-4147-A177-3AD203B41FA5}">
                      <a16:colId xmlns:a16="http://schemas.microsoft.com/office/drawing/2014/main" val="559351757"/>
                    </a:ext>
                  </a:extLst>
                </a:gridCol>
                <a:gridCol w="881269">
                  <a:extLst>
                    <a:ext uri="{9D8B030D-6E8A-4147-A177-3AD203B41FA5}">
                      <a16:colId xmlns:a16="http://schemas.microsoft.com/office/drawing/2014/main" val="3763255950"/>
                    </a:ext>
                  </a:extLst>
                </a:gridCol>
              </a:tblGrid>
              <a:tr h="370840">
                <a:tc gridSpan="5">
                  <a:txBody>
                    <a:bodyPr/>
                    <a:lstStyle/>
                    <a:p>
                      <a:pPr algn="ctr"/>
                      <a:r>
                        <a:rPr lang="es-MX" sz="1100" dirty="0">
                          <a:solidFill>
                            <a:schemeClr val="tx1"/>
                          </a:solidFill>
                          <a:latin typeface="Century Gothic" panose="020B0502020202020204" pitchFamily="34" charset="0"/>
                        </a:rPr>
                        <a:t>Secuencia Didáctica </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3211915"/>
                  </a:ext>
                </a:extLst>
              </a:tr>
              <a:tr h="370840">
                <a:tc>
                  <a:txBody>
                    <a:bodyPr/>
                    <a:lstStyle/>
                    <a:p>
                      <a:pPr algn="ctr"/>
                      <a:r>
                        <a:rPr lang="es-MX" sz="1100" b="1" dirty="0">
                          <a:solidFill>
                            <a:schemeClr val="tx1"/>
                          </a:solidFill>
                          <a:latin typeface="Century Gothic" panose="020B0502020202020204" pitchFamily="34" charset="0"/>
                        </a:rPr>
                        <a:t>Fase</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Actividades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Organización</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Sesiones </a:t>
                      </a:r>
                    </a:p>
                    <a:p>
                      <a:pPr algn="ctr"/>
                      <a:r>
                        <a:rPr lang="es-MX" sz="1100" b="1" dirty="0">
                          <a:solidFill>
                            <a:schemeClr val="tx1"/>
                          </a:solidFill>
                          <a:latin typeface="Century Gothic" panose="020B0502020202020204" pitchFamily="34" charset="0"/>
                        </a:rPr>
                        <a:t>(Fecha)</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Recursos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336111"/>
                  </a:ext>
                </a:extLst>
              </a:tr>
              <a:tr h="370840">
                <a:tc rowSpan="2">
                  <a:txBody>
                    <a:bodyPr/>
                    <a:lstStyle/>
                    <a:p>
                      <a:pPr algn="ctr"/>
                      <a:endParaRPr lang="es-MX" sz="1000" b="0" i="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r>
                        <a:rPr lang="es-MX" sz="1000" b="1" dirty="0">
                          <a:solidFill>
                            <a:schemeClr val="tx1"/>
                          </a:solidFill>
                          <a:latin typeface="Century Gothic" panose="020B0502020202020204" pitchFamily="34" charset="0"/>
                        </a:rPr>
                        <a:t>F5 </a:t>
                      </a:r>
                    </a:p>
                    <a:p>
                      <a:pPr algn="ctr"/>
                      <a:r>
                        <a:rPr lang="es-MX" sz="1000" b="1" dirty="0">
                          <a:solidFill>
                            <a:schemeClr val="tx1"/>
                          </a:solidFill>
                          <a:latin typeface="Century Gothic" panose="020B0502020202020204" pitchFamily="34" charset="0"/>
                        </a:rPr>
                        <a:t>Vivamos la experiencia </a:t>
                      </a:r>
                    </a:p>
                    <a:p>
                      <a:pPr algn="ctr"/>
                      <a:r>
                        <a:rPr lang="es-MX" sz="1000" b="0" i="1" dirty="0">
                          <a:solidFill>
                            <a:schemeClr val="tx1"/>
                          </a:solidFill>
                          <a:latin typeface="Century Gothic" panose="020B0502020202020204" pitchFamily="34" charset="0"/>
                        </a:rPr>
                        <a:t>(nombres de las actividades de desarrollo)</a:t>
                      </a:r>
                      <a:endParaRPr lang="en-US" sz="1000" b="0" i="1" dirty="0">
                        <a:solidFill>
                          <a:schemeClr val="tx1"/>
                        </a:solidFill>
                        <a:latin typeface="Century Gothic" panose="020B0502020202020204" pitchFamily="34" charset="0"/>
                      </a:endParaRPr>
                    </a:p>
                    <a:p>
                      <a:pPr algn="ct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900" b="1" noProof="0" dirty="0">
                          <a:solidFill>
                            <a:schemeClr val="tx1"/>
                          </a:solidFill>
                          <a:latin typeface="Century Gothic" panose="020B0502020202020204" pitchFamily="34" charset="0"/>
                        </a:rPr>
                        <a:t>“FORMO MI NOMBRE “</a:t>
                      </a:r>
                    </a:p>
                    <a:p>
                      <a:pPr algn="l"/>
                      <a:r>
                        <a:rPr lang="es-MX" sz="900" b="0" noProof="0" dirty="0">
                          <a:solidFill>
                            <a:schemeClr val="tx1"/>
                          </a:solidFill>
                          <a:latin typeface="Century Gothic" panose="020B0502020202020204" pitchFamily="34" charset="0"/>
                        </a:rPr>
                        <a:t>Dialogar con los alumnos sobre las actividades que han realizado anteriormente, recordar la función del nombre, con qué letra empieza su nombre, qué letras lleva su nombre, como es su nombre, si es largo o corto. </a:t>
                      </a:r>
                    </a:p>
                    <a:p>
                      <a:pPr algn="l"/>
                      <a:r>
                        <a:rPr lang="es-MX" sz="900" b="0" noProof="0" dirty="0">
                          <a:solidFill>
                            <a:schemeClr val="tx1"/>
                          </a:solidFill>
                          <a:latin typeface="Century Gothic" panose="020B0502020202020204" pitchFamily="34" charset="0"/>
                        </a:rPr>
                        <a:t>Observar el video: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900" dirty="0">
                          <a:hlinkClick r:id="rId2"/>
                        </a:rPr>
                        <a:t>(658) Mi Nombre - Cuento Animado – YouTube</a:t>
                      </a:r>
                      <a:endParaRPr lang="es-ES" sz="900" dirty="0"/>
                    </a:p>
                    <a:p>
                      <a:pPr algn="l"/>
                      <a:r>
                        <a:rPr lang="es-MX" sz="900" b="0" noProof="0" dirty="0">
                          <a:solidFill>
                            <a:schemeClr val="tx1"/>
                          </a:solidFill>
                          <a:latin typeface="Century Gothic" panose="020B0502020202020204" pitchFamily="34" charset="0"/>
                        </a:rPr>
                        <a:t>Dialogar sobre lo que observaron en el video. </a:t>
                      </a:r>
                    </a:p>
                    <a:p>
                      <a:pPr algn="l"/>
                      <a:r>
                        <a:rPr lang="es-MX" sz="900" b="0" noProof="0" dirty="0">
                          <a:solidFill>
                            <a:schemeClr val="tx1"/>
                          </a:solidFill>
                          <a:latin typeface="Century Gothic" panose="020B0502020202020204" pitchFamily="34" charset="0"/>
                        </a:rPr>
                        <a:t>Conversar acerca de las letras que tiene nuestro nombre, de la actividad que realizaron un día anterior. </a:t>
                      </a:r>
                    </a:p>
                    <a:p>
                      <a:pPr algn="l"/>
                      <a:r>
                        <a:rPr lang="es-MX" sz="900" b="0" noProof="0" dirty="0">
                          <a:solidFill>
                            <a:schemeClr val="tx1"/>
                          </a:solidFill>
                          <a:latin typeface="Century Gothic" panose="020B0502020202020204" pitchFamily="34" charset="0"/>
                        </a:rPr>
                        <a:t>Mencionar a los alumnos que formarán su nombre, buscando las letras en libros y revistas. </a:t>
                      </a:r>
                    </a:p>
                    <a:p>
                      <a:pPr algn="l"/>
                      <a:r>
                        <a:rPr lang="es-MX" sz="900" b="0" noProof="0" dirty="0">
                          <a:solidFill>
                            <a:schemeClr val="tx1"/>
                          </a:solidFill>
                          <a:latin typeface="Century Gothic" panose="020B0502020202020204" pitchFamily="34" charset="0"/>
                        </a:rPr>
                        <a:t>Recordar que es muy importante que las letras estén en orden para que el nombre sea correcto, ya que si las letras cambian de lugar ya no dicen lo que queremos. </a:t>
                      </a:r>
                    </a:p>
                    <a:p>
                      <a:pPr algn="l"/>
                      <a:r>
                        <a:rPr lang="es-MX" sz="900" b="0" noProof="0" dirty="0">
                          <a:solidFill>
                            <a:schemeClr val="tx1"/>
                          </a:solidFill>
                          <a:latin typeface="Century Gothic" panose="020B0502020202020204" pitchFamily="34" charset="0"/>
                        </a:rPr>
                        <a:t>Repartir una actividad a los alumnos con su nombre escrito. </a:t>
                      </a:r>
                    </a:p>
                    <a:p>
                      <a:pPr algn="l"/>
                      <a:r>
                        <a:rPr lang="es-MX" sz="900" b="0" noProof="0" dirty="0">
                          <a:solidFill>
                            <a:schemeClr val="tx1"/>
                          </a:solidFill>
                          <a:latin typeface="Century Gothic" panose="020B0502020202020204" pitchFamily="34" charset="0"/>
                        </a:rPr>
                        <a:t>Explicar que de los libros y revistas irán buscando letra por letra y pegarlas en orden para poder formar su nombre. </a:t>
                      </a:r>
                    </a:p>
                    <a:p>
                      <a:pPr algn="l"/>
                      <a:r>
                        <a:rPr lang="es-MX" sz="900" b="0" noProof="0" dirty="0">
                          <a:solidFill>
                            <a:schemeClr val="tx1"/>
                          </a:solidFill>
                          <a:latin typeface="Century Gothic" panose="020B0502020202020204" pitchFamily="34" charset="0"/>
                        </a:rPr>
                        <a:t>Repartir los materiales (libros, tijeras, pegamento)e ir observando el desarrollo de la actividad. Recordar que deberán buscar letra por letra en orden. </a:t>
                      </a:r>
                    </a:p>
                    <a:p>
                      <a:pPr algn="l"/>
                      <a:r>
                        <a:rPr lang="es-MX" sz="900" b="0" noProof="0" dirty="0">
                          <a:solidFill>
                            <a:schemeClr val="tx1"/>
                          </a:solidFill>
                          <a:latin typeface="Century Gothic" panose="020B0502020202020204" pitchFamily="34" charset="0"/>
                        </a:rPr>
                        <a:t>Colocar sus producciones a la vista, observarlos y comentar cómo se ven, si colocaron las letras correctamente, etc. </a:t>
                      </a:r>
                    </a:p>
                    <a:p>
                      <a:pPr marL="0" marR="0" lvl="0" indent="0" algn="l" defTabSz="914400" rtl="0" eaLnBrk="1" fontAlgn="auto" latinLnBrk="0" hangingPunct="1">
                        <a:lnSpc>
                          <a:spcPct val="100000"/>
                        </a:lnSpc>
                        <a:spcBef>
                          <a:spcPts val="0"/>
                        </a:spcBef>
                        <a:spcAft>
                          <a:spcPts val="0"/>
                        </a:spcAft>
                        <a:buClrTx/>
                        <a:buSzTx/>
                        <a:buFontTx/>
                        <a:buNone/>
                        <a:tabLst/>
                        <a:defRPr/>
                      </a:pPr>
                      <a:r>
                        <a:rPr lang="es-MX" sz="900" b="0" noProof="0" dirty="0">
                          <a:solidFill>
                            <a:schemeClr val="tx1"/>
                          </a:solidFill>
                          <a:latin typeface="Century Gothic" panose="020B0502020202020204" pitchFamily="34" charset="0"/>
                        </a:rPr>
                        <a:t>Observar el video: </a:t>
                      </a:r>
                      <a:r>
                        <a:rPr lang="es-ES" sz="900" dirty="0">
                          <a:hlinkClick r:id="rId3"/>
                        </a:rPr>
                        <a:t>(658) </a:t>
                      </a:r>
                      <a:r>
                        <a:rPr lang="es-ES" sz="900" dirty="0" err="1">
                          <a:hlinkClick r:id="rId3"/>
                        </a:rPr>
                        <a:t>CoComelon</a:t>
                      </a:r>
                      <a:r>
                        <a:rPr lang="es-ES" sz="900" dirty="0">
                          <a:hlinkClick r:id="rId3"/>
                        </a:rPr>
                        <a:t> en Español | Mi nombre | Canciones Infantiles y de Cuna – YouTube</a:t>
                      </a:r>
                      <a:r>
                        <a:rPr lang="es-MX" sz="900" b="0" noProof="0" dirty="0">
                          <a:solidFill>
                            <a:schemeClr val="tx1"/>
                          </a:solidFill>
                          <a:latin typeface="Century Gothic" panose="020B0502020202020204" pitchFamily="34" charset="0"/>
                        </a:rPr>
                        <a:t> cantarla para despedirnos. </a:t>
                      </a:r>
                      <a:endParaRPr lang="es-ES" sz="900"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6</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Video</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Libros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Revistas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Tijeras</a:t>
                      </a:r>
                    </a:p>
                    <a:p>
                      <a:pPr algn="ctr"/>
                      <a:endParaRPr lang="es-MX" sz="1000" noProof="0" dirty="0">
                        <a:solidFill>
                          <a:schemeClr val="tx1"/>
                        </a:solidFill>
                        <a:latin typeface="Century Gothic" panose="020B0502020202020204" pitchFamily="34" charset="0"/>
                      </a:endParaRPr>
                    </a:p>
                    <a:p>
                      <a:pPr algn="ctr"/>
                      <a:r>
                        <a:rPr lang="es-MX" sz="900" noProof="0" dirty="0">
                          <a:solidFill>
                            <a:schemeClr val="tx1"/>
                          </a:solidFill>
                          <a:latin typeface="Century Gothic" panose="020B0502020202020204" pitchFamily="34" charset="0"/>
                        </a:rPr>
                        <a:t>Pegamento</a:t>
                      </a: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Fichas de trabajo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9490459"/>
                  </a:ext>
                </a:extLst>
              </a:tr>
              <a:tr h="370840">
                <a:tc vMerge="1">
                  <a:txBody>
                    <a:bodyPr/>
                    <a:lstStyle/>
                    <a:p>
                      <a:pPr algn="ct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900" b="1" noProof="0" dirty="0">
                          <a:solidFill>
                            <a:schemeClr val="tx1"/>
                          </a:solidFill>
                          <a:latin typeface="Century Gothic" panose="020B0502020202020204" pitchFamily="34" charset="0"/>
                        </a:rPr>
                        <a:t>“LA PIZARRA MÁGICA”</a:t>
                      </a:r>
                    </a:p>
                    <a:p>
                      <a:pPr algn="l"/>
                      <a:r>
                        <a:rPr lang="es-MX" sz="900" b="0" noProof="0" dirty="0">
                          <a:solidFill>
                            <a:schemeClr val="tx1"/>
                          </a:solidFill>
                          <a:latin typeface="Century Gothic" panose="020B0502020202020204" pitchFamily="34" charset="0"/>
                        </a:rPr>
                        <a:t>Dialogar con los alumnos sobre lo aprendido en los días anteriores. </a:t>
                      </a:r>
                    </a:p>
                    <a:p>
                      <a:pPr algn="l"/>
                      <a:r>
                        <a:rPr lang="es-MX" sz="900" b="0" noProof="0" dirty="0">
                          <a:solidFill>
                            <a:schemeClr val="tx1"/>
                          </a:solidFill>
                          <a:latin typeface="Century Gothic" panose="020B0502020202020204" pitchFamily="34" charset="0"/>
                        </a:rPr>
                        <a:t>Observar el video: </a:t>
                      </a:r>
                      <a:r>
                        <a:rPr lang="es-ES" sz="900" dirty="0">
                          <a:hlinkClick r:id="rId4"/>
                        </a:rPr>
                        <a:t>(662) ESCRIBO MI NOMBRE #Aprendeencasa – YouTube</a:t>
                      </a:r>
                      <a:endParaRPr lang="es-ES" sz="900" dirty="0"/>
                    </a:p>
                    <a:p>
                      <a:pPr algn="l"/>
                      <a:r>
                        <a:rPr lang="es-ES" sz="900" b="0" noProof="0" dirty="0">
                          <a:solidFill>
                            <a:schemeClr val="tx1"/>
                          </a:solidFill>
                          <a:latin typeface="Century Gothic" panose="020B0502020202020204" pitchFamily="34" charset="0"/>
                        </a:rPr>
                        <a:t>Comentar acerca de cómo podemos jugar con el nombre y dialogar sobre sus respuestas. </a:t>
                      </a:r>
                    </a:p>
                    <a:p>
                      <a:pPr algn="l"/>
                      <a:r>
                        <a:rPr lang="es-ES" sz="900" b="0" noProof="0" dirty="0">
                          <a:solidFill>
                            <a:schemeClr val="tx1"/>
                          </a:solidFill>
                          <a:latin typeface="Century Gothic" panose="020B0502020202020204" pitchFamily="34" charset="0"/>
                        </a:rPr>
                        <a:t>Elegir en conjunto un material que tengamos en el salón para poder jugar a formar nuestro nombre. (palitos, plastilina, tiras de papel, popotes)</a:t>
                      </a:r>
                    </a:p>
                    <a:p>
                      <a:pPr algn="l"/>
                      <a:r>
                        <a:rPr lang="es-ES" sz="900" b="0" noProof="0" dirty="0">
                          <a:solidFill>
                            <a:schemeClr val="tx1"/>
                          </a:solidFill>
                          <a:latin typeface="Century Gothic" panose="020B0502020202020204" pitchFamily="34" charset="0"/>
                        </a:rPr>
                        <a:t>Pedirles a los alumnos que con el material que eligieron formen la letra inicial de su nombre y después formen su nombre, cómo puedan. </a:t>
                      </a:r>
                    </a:p>
                    <a:p>
                      <a:pPr algn="l"/>
                      <a:r>
                        <a:rPr lang="es-ES" sz="900" b="0" noProof="0" dirty="0">
                          <a:solidFill>
                            <a:schemeClr val="tx1"/>
                          </a:solidFill>
                          <a:latin typeface="Century Gothic" panose="020B0502020202020204" pitchFamily="34" charset="0"/>
                        </a:rPr>
                        <a:t>Observar las representaciones de sus compañeros y ver cómo lo hizo cada uno. </a:t>
                      </a:r>
                      <a:r>
                        <a:rPr lang="es-MX" sz="900" b="0" noProof="0" dirty="0">
                          <a:solidFill>
                            <a:schemeClr val="tx1"/>
                          </a:solidFill>
                          <a:latin typeface="Century Gothic" panose="020B0502020202020204" pitchFamily="34" charset="0"/>
                        </a:rPr>
                        <a:t>Guardar los materiales o colocarlos a la vista de los padres de familia. Mostrar a los alumnos la pizarra mágica, explicar que es mágica porque se puede utilizar y rayar con marcador y luego borrar con un trapito o toallita húmeda. </a:t>
                      </a:r>
                    </a:p>
                    <a:p>
                      <a:pPr algn="l"/>
                      <a:r>
                        <a:rPr lang="es-MX" sz="900" b="0" noProof="0" dirty="0">
                          <a:solidFill>
                            <a:schemeClr val="tx1"/>
                          </a:solidFill>
                          <a:latin typeface="Century Gothic" panose="020B0502020202020204" pitchFamily="34" charset="0"/>
                        </a:rPr>
                        <a:t>Explicarles que practicarán la escritura de su nombre, lo trazarán en la parte de arriba, luego en la línea punteada y al final lo tratarán de escribir solos. Lo realizarán en varias ocasiones borrando y volviendo a escribir. Pueden usar un color diferente de marcador, cada vez que lo borren. </a:t>
                      </a:r>
                    </a:p>
                    <a:p>
                      <a:pPr algn="l"/>
                      <a:r>
                        <a:rPr lang="es-MX" sz="900" b="0" noProof="0" dirty="0">
                          <a:solidFill>
                            <a:schemeClr val="tx1"/>
                          </a:solidFill>
                          <a:latin typeface="Century Gothic" panose="020B0502020202020204" pitchFamily="34" charset="0"/>
                        </a:rPr>
                        <a:t>Al finalizar el tiempo de la pizarra mágica, repartir una hoja para que los alumnos escriban su nombre y observar cómo mejoró su trazo. </a:t>
                      </a:r>
                      <a:endParaRPr lang="es-ES" sz="900" b="0" noProof="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7</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noProof="0" dirty="0">
                          <a:solidFill>
                            <a:schemeClr val="tx1"/>
                          </a:solidFill>
                          <a:latin typeface="Century Gothic" panose="020B0502020202020204" pitchFamily="34" charset="0"/>
                        </a:rPr>
                        <a:t>Video</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Plastilina</a:t>
                      </a:r>
                    </a:p>
                    <a:p>
                      <a:pPr algn="ctr"/>
                      <a:r>
                        <a:rPr lang="es-MX" sz="1000" noProof="0" dirty="0">
                          <a:solidFill>
                            <a:schemeClr val="tx1"/>
                          </a:solidFill>
                          <a:latin typeface="Century Gothic" panose="020B0502020202020204" pitchFamily="34" charset="0"/>
                        </a:rPr>
                        <a:t>Palitos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Pizarras mágicas</a:t>
                      </a:r>
                    </a:p>
                    <a:p>
                      <a:pPr algn="ctr"/>
                      <a:endParaRPr lang="es-MX" sz="1000" noProof="0" dirty="0">
                        <a:solidFill>
                          <a:schemeClr val="tx1"/>
                        </a:solidFill>
                        <a:latin typeface="Century Gothic" panose="020B0502020202020204" pitchFamily="34" charset="0"/>
                      </a:endParaRPr>
                    </a:p>
                    <a:p>
                      <a:pPr algn="ctr"/>
                      <a:r>
                        <a:rPr lang="es-MX" sz="900" noProof="0" dirty="0">
                          <a:solidFill>
                            <a:schemeClr val="tx1"/>
                          </a:solidFill>
                          <a:latin typeface="Century Gothic" panose="020B0502020202020204" pitchFamily="34" charset="0"/>
                        </a:rPr>
                        <a:t>Marcadores de colores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Trapos o toallitas húmedas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Actividad</a:t>
                      </a:r>
                    </a:p>
                    <a:p>
                      <a:pPr algn="ctr"/>
                      <a:r>
                        <a:rPr lang="es-MX" sz="1000" noProof="0" dirty="0">
                          <a:solidFill>
                            <a:schemeClr val="tx1"/>
                          </a:solidFill>
                          <a:latin typeface="Century Gothic" panose="020B0502020202020204" pitchFamily="34" charset="0"/>
                        </a:rPr>
                        <a:t>lápiz</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905050"/>
                  </a:ext>
                </a:extLst>
              </a:tr>
            </a:tbl>
          </a:graphicData>
        </a:graphic>
      </p:graphicFrame>
    </p:spTree>
    <p:extLst>
      <p:ext uri="{BB962C8B-B14F-4D97-AF65-F5344CB8AC3E}">
        <p14:creationId xmlns:p14="http://schemas.microsoft.com/office/powerpoint/2010/main" val="3828515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B529FE6A-964A-A7EA-EAAB-6CE1B781096B}"/>
              </a:ext>
            </a:extLst>
          </p:cNvPr>
          <p:cNvGraphicFramePr>
            <a:graphicFrameLocks noGrp="1"/>
          </p:cNvGraphicFramePr>
          <p:nvPr>
            <p:extLst>
              <p:ext uri="{D42A27DB-BD31-4B8C-83A1-F6EECF244321}">
                <p14:modId xmlns:p14="http://schemas.microsoft.com/office/powerpoint/2010/main" val="2249525651"/>
              </p:ext>
            </p:extLst>
          </p:nvPr>
        </p:nvGraphicFramePr>
        <p:xfrm>
          <a:off x="86140" y="106017"/>
          <a:ext cx="8971720" cy="6588760"/>
        </p:xfrm>
        <a:graphic>
          <a:graphicData uri="http://schemas.openxmlformats.org/drawingml/2006/table">
            <a:tbl>
              <a:tblPr firstRow="1" bandRow="1">
                <a:tableStyleId>{5C22544A-7EE6-4342-B048-85BDC9FD1C3A}</a:tableStyleId>
              </a:tblPr>
              <a:tblGrid>
                <a:gridCol w="1299073">
                  <a:extLst>
                    <a:ext uri="{9D8B030D-6E8A-4147-A177-3AD203B41FA5}">
                      <a16:colId xmlns:a16="http://schemas.microsoft.com/office/drawing/2014/main" val="1832742774"/>
                    </a:ext>
                  </a:extLst>
                </a:gridCol>
                <a:gridCol w="4830057">
                  <a:extLst>
                    <a:ext uri="{9D8B030D-6E8A-4147-A177-3AD203B41FA5}">
                      <a16:colId xmlns:a16="http://schemas.microsoft.com/office/drawing/2014/main" val="2674796643"/>
                    </a:ext>
                  </a:extLst>
                </a:gridCol>
                <a:gridCol w="1179443">
                  <a:extLst>
                    <a:ext uri="{9D8B030D-6E8A-4147-A177-3AD203B41FA5}">
                      <a16:colId xmlns:a16="http://schemas.microsoft.com/office/drawing/2014/main" val="2662635038"/>
                    </a:ext>
                  </a:extLst>
                </a:gridCol>
                <a:gridCol w="781878">
                  <a:extLst>
                    <a:ext uri="{9D8B030D-6E8A-4147-A177-3AD203B41FA5}">
                      <a16:colId xmlns:a16="http://schemas.microsoft.com/office/drawing/2014/main" val="559351757"/>
                    </a:ext>
                  </a:extLst>
                </a:gridCol>
                <a:gridCol w="881269">
                  <a:extLst>
                    <a:ext uri="{9D8B030D-6E8A-4147-A177-3AD203B41FA5}">
                      <a16:colId xmlns:a16="http://schemas.microsoft.com/office/drawing/2014/main" val="3763255950"/>
                    </a:ext>
                  </a:extLst>
                </a:gridCol>
              </a:tblGrid>
              <a:tr h="370840">
                <a:tc gridSpan="5">
                  <a:txBody>
                    <a:bodyPr/>
                    <a:lstStyle/>
                    <a:p>
                      <a:pPr algn="ctr"/>
                      <a:r>
                        <a:rPr lang="es-MX" sz="1100" dirty="0">
                          <a:solidFill>
                            <a:schemeClr val="tx1"/>
                          </a:solidFill>
                          <a:latin typeface="Century Gothic" panose="020B0502020202020204" pitchFamily="34" charset="0"/>
                        </a:rPr>
                        <a:t>Secuencia Didáctica </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3211915"/>
                  </a:ext>
                </a:extLst>
              </a:tr>
              <a:tr h="370840">
                <a:tc>
                  <a:txBody>
                    <a:bodyPr/>
                    <a:lstStyle/>
                    <a:p>
                      <a:pPr algn="ctr"/>
                      <a:r>
                        <a:rPr lang="es-MX" sz="1100" b="1" dirty="0">
                          <a:solidFill>
                            <a:schemeClr val="tx1"/>
                          </a:solidFill>
                          <a:latin typeface="Century Gothic" panose="020B0502020202020204" pitchFamily="34" charset="0"/>
                        </a:rPr>
                        <a:t>Fase</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Actividades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Organización</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Sesiones </a:t>
                      </a:r>
                    </a:p>
                    <a:p>
                      <a:pPr algn="ctr"/>
                      <a:r>
                        <a:rPr lang="es-MX" sz="1100" b="1" dirty="0">
                          <a:solidFill>
                            <a:schemeClr val="tx1"/>
                          </a:solidFill>
                          <a:latin typeface="Century Gothic" panose="020B0502020202020204" pitchFamily="34" charset="0"/>
                        </a:rPr>
                        <a:t>(Fecha)</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Recursos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336111"/>
                  </a:ext>
                </a:extLst>
              </a:tr>
              <a:tr h="370840">
                <a:tc rowSpan="2">
                  <a:txBody>
                    <a:bodyPr/>
                    <a:lstStyle/>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endParaRPr lang="es-MX" sz="1000" b="1" dirty="0">
                        <a:solidFill>
                          <a:schemeClr val="tx1"/>
                        </a:solidFill>
                        <a:latin typeface="Century Gothic" panose="020B0502020202020204" pitchFamily="34" charset="0"/>
                      </a:endParaRPr>
                    </a:p>
                    <a:p>
                      <a:pPr algn="ctr"/>
                      <a:r>
                        <a:rPr lang="es-MX" sz="1000" b="1" dirty="0">
                          <a:solidFill>
                            <a:schemeClr val="tx1"/>
                          </a:solidFill>
                          <a:latin typeface="Century Gothic" panose="020B0502020202020204" pitchFamily="34" charset="0"/>
                        </a:rPr>
                        <a:t>F5 </a:t>
                      </a:r>
                    </a:p>
                    <a:p>
                      <a:pPr algn="ctr"/>
                      <a:r>
                        <a:rPr lang="es-MX" sz="1000" b="1" dirty="0">
                          <a:solidFill>
                            <a:schemeClr val="tx1"/>
                          </a:solidFill>
                          <a:latin typeface="Century Gothic" panose="020B0502020202020204" pitchFamily="34" charset="0"/>
                        </a:rPr>
                        <a:t>Vivamos la experiencia </a:t>
                      </a:r>
                    </a:p>
                    <a:p>
                      <a:pPr algn="ctr"/>
                      <a:r>
                        <a:rPr lang="es-MX" sz="1000" b="0" i="1" dirty="0">
                          <a:solidFill>
                            <a:schemeClr val="tx1"/>
                          </a:solidFill>
                          <a:latin typeface="Century Gothic" panose="020B0502020202020204" pitchFamily="34" charset="0"/>
                        </a:rPr>
                        <a:t>(nombres de las actividades de desarrollo)</a:t>
                      </a: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1" noProof="0" dirty="0">
                          <a:solidFill>
                            <a:schemeClr val="tx1"/>
                          </a:solidFill>
                          <a:latin typeface="Century Gothic" panose="020B0502020202020204" pitchFamily="34" charset="0"/>
                        </a:rPr>
                        <a:t>“LAS VOCALES”</a:t>
                      </a:r>
                      <a:endParaRPr lang="es-MX" sz="1000" b="0" noProof="0" dirty="0">
                        <a:solidFill>
                          <a:schemeClr val="tx1"/>
                        </a:solidFill>
                        <a:latin typeface="Century Gothic" panose="020B0502020202020204" pitchFamily="34" charset="0"/>
                      </a:endParaRPr>
                    </a:p>
                    <a:p>
                      <a:pPr algn="l"/>
                      <a:r>
                        <a:rPr lang="es-MX" sz="950" b="0" noProof="0" dirty="0">
                          <a:solidFill>
                            <a:schemeClr val="tx1"/>
                          </a:solidFill>
                          <a:latin typeface="Century Gothic" panose="020B0502020202020204" pitchFamily="34" charset="0"/>
                        </a:rPr>
                        <a:t>Dialogar con los alumnos sobre lo aprendido anteriormente sobre el nombre. </a:t>
                      </a:r>
                    </a:p>
                    <a:p>
                      <a:pPr algn="l"/>
                      <a:r>
                        <a:rPr lang="es-MX" sz="950" b="0" noProof="0" dirty="0">
                          <a:solidFill>
                            <a:schemeClr val="tx1"/>
                          </a:solidFill>
                          <a:latin typeface="Century Gothic" panose="020B0502020202020204" pitchFamily="34" charset="0"/>
                        </a:rPr>
                        <a:t>Mencionar a los alumnos que hay unas letras muy importantes para poder escribir palabras, y que esas 5 letras son las vocales, cuestionarlos si conocen qué son las vocales y cuales son. </a:t>
                      </a:r>
                    </a:p>
                    <a:p>
                      <a:pPr algn="l"/>
                      <a:r>
                        <a:rPr lang="es-MX" sz="950" b="0" noProof="0" dirty="0">
                          <a:solidFill>
                            <a:schemeClr val="tx1"/>
                          </a:solidFill>
                          <a:latin typeface="Century Gothic" panose="020B0502020202020204" pitchFamily="34" charset="0"/>
                        </a:rPr>
                        <a:t>Mostrar flashcards de las vocales con su trazo en mayúscula y minúscula, y un dibujo que inicie con esa letra. </a:t>
                      </a:r>
                    </a:p>
                    <a:p>
                      <a:pPr algn="l"/>
                      <a:r>
                        <a:rPr lang="es-MX" sz="950" b="0" noProof="0" dirty="0">
                          <a:solidFill>
                            <a:schemeClr val="tx1"/>
                          </a:solidFill>
                          <a:latin typeface="Century Gothic" panose="020B0502020202020204" pitchFamily="34" charset="0"/>
                        </a:rPr>
                        <a:t>Observar el video: </a:t>
                      </a:r>
                      <a:r>
                        <a:rPr lang="en-US" sz="950" dirty="0">
                          <a:hlinkClick r:id="rId2"/>
                        </a:rPr>
                        <a:t>(662) Plim </a:t>
                      </a:r>
                      <a:r>
                        <a:rPr lang="en-US" sz="950" dirty="0" err="1">
                          <a:hlinkClick r:id="rId2"/>
                        </a:rPr>
                        <a:t>Plim</a:t>
                      </a:r>
                      <a:r>
                        <a:rPr lang="en-US" sz="950" dirty="0">
                          <a:hlinkClick r:id="rId2"/>
                        </a:rPr>
                        <a:t> - </a:t>
                      </a:r>
                      <a:r>
                        <a:rPr lang="en-US" sz="950" dirty="0" err="1">
                          <a:hlinkClick r:id="rId2"/>
                        </a:rPr>
                        <a:t>Aprendemos</a:t>
                      </a:r>
                      <a:r>
                        <a:rPr lang="en-US" sz="950" dirty="0">
                          <a:hlinkClick r:id="rId2"/>
                        </a:rPr>
                        <a:t> las </a:t>
                      </a:r>
                      <a:r>
                        <a:rPr lang="en-US" sz="950" dirty="0" err="1">
                          <a:hlinkClick r:id="rId2"/>
                        </a:rPr>
                        <a:t>Vocales</a:t>
                      </a:r>
                      <a:r>
                        <a:rPr lang="en-US" sz="950" dirty="0">
                          <a:hlinkClick r:id="rId2"/>
                        </a:rPr>
                        <a:t> - Videos </a:t>
                      </a:r>
                      <a:r>
                        <a:rPr lang="en-US" sz="950" dirty="0" err="1">
                          <a:hlinkClick r:id="rId2"/>
                        </a:rPr>
                        <a:t>Educativos</a:t>
                      </a:r>
                      <a:r>
                        <a:rPr lang="en-US" sz="950" dirty="0">
                          <a:hlinkClick r:id="rId2"/>
                        </a:rPr>
                        <a:t> – YouTube</a:t>
                      </a:r>
                      <a:r>
                        <a:rPr lang="en-US" sz="950" dirty="0"/>
                        <a:t>   </a:t>
                      </a:r>
                      <a:r>
                        <a:rPr lang="es-MX" sz="950" noProof="0" dirty="0">
                          <a:latin typeface="Century Gothic" panose="020B0502020202020204" pitchFamily="34" charset="0"/>
                        </a:rPr>
                        <a:t>mencionar a los alumnos cada que en el video digan una vocal, que es la mayúscula y mostrar la minúscula. </a:t>
                      </a:r>
                      <a:r>
                        <a:rPr lang="es-ES" sz="950" dirty="0">
                          <a:hlinkClick r:id="rId3"/>
                        </a:rPr>
                        <a:t>(662) Las Vocales - Aprende las vocales - YouTube</a:t>
                      </a:r>
                      <a:endParaRPr lang="es-MX" sz="950" noProof="0" dirty="0">
                        <a:latin typeface="Century Gothic" panose="020B0502020202020204" pitchFamily="34" charset="0"/>
                      </a:endParaRPr>
                    </a:p>
                    <a:p>
                      <a:pPr algn="l"/>
                      <a:r>
                        <a:rPr lang="es-MX" sz="950" noProof="0" dirty="0">
                          <a:latin typeface="Century Gothic" panose="020B0502020202020204" pitchFamily="34" charset="0"/>
                        </a:rPr>
                        <a:t>Al terminar el video pedirles a los alumnos que observen sus portadores de texto con el nombre e identifiquen las vocales, cuestionar de uno por uno que vocales tiene su nombre y relacionarlos con un objeto. </a:t>
                      </a:r>
                    </a:p>
                    <a:p>
                      <a:pPr algn="l"/>
                      <a:r>
                        <a:rPr lang="es-MX" sz="950" b="0" noProof="0" dirty="0">
                          <a:solidFill>
                            <a:schemeClr val="tx1"/>
                          </a:solidFill>
                          <a:latin typeface="Century Gothic" panose="020B0502020202020204" pitchFamily="34" charset="0"/>
                        </a:rPr>
                        <a:t>Entregar las fichas de trabajo a los alumnos donde encerrarán las vocales en su nombre, las escribirán y dibujarán un objeto que inicie con esas vocales. Al terminar, de forma grupal cuestionar, quién tenía la vocal a en su nombre y observar que compañeros la tenían y así con todas las vocales. </a:t>
                      </a:r>
                    </a:p>
                    <a:p>
                      <a:pPr algn="l"/>
                      <a:r>
                        <a:rPr lang="es-MX" sz="950" b="0" noProof="0" dirty="0">
                          <a:solidFill>
                            <a:schemeClr val="tx1"/>
                          </a:solidFill>
                          <a:latin typeface="Century Gothic" panose="020B0502020202020204" pitchFamily="34" charset="0"/>
                        </a:rPr>
                        <a:t>Observar el video de la canción de las vocales y cantarla: </a:t>
                      </a:r>
                      <a:r>
                        <a:rPr lang="es-ES" sz="950" dirty="0">
                          <a:hlinkClick r:id="rId4"/>
                        </a:rPr>
                        <a:t>(662) Ronda De Las Vocales, </a:t>
                      </a:r>
                      <a:r>
                        <a:rPr lang="es-ES" sz="950" dirty="0" err="1">
                          <a:hlinkClick r:id="rId4"/>
                        </a:rPr>
                        <a:t>Canticuentos</a:t>
                      </a:r>
                      <a:r>
                        <a:rPr lang="es-ES" sz="950" dirty="0">
                          <a:hlinkClick r:id="rId4"/>
                        </a:rPr>
                        <a:t>, Canción Infantil - </a:t>
                      </a:r>
                      <a:r>
                        <a:rPr lang="es-ES" sz="950" dirty="0" err="1">
                          <a:hlinkClick r:id="rId4"/>
                        </a:rPr>
                        <a:t>MundoCanticuentos</a:t>
                      </a:r>
                      <a:r>
                        <a:rPr lang="es-ES" sz="950" dirty="0">
                          <a:hlinkClick r:id="rId4"/>
                        </a:rPr>
                        <a:t> - YouTube</a:t>
                      </a:r>
                      <a:endParaRPr lang="es-MX" sz="950" b="0" noProof="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8</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noProof="0" dirty="0">
                          <a:solidFill>
                            <a:schemeClr val="tx1"/>
                          </a:solidFill>
                          <a:latin typeface="Century Gothic" panose="020B0502020202020204" pitchFamily="34" charset="0"/>
                        </a:rPr>
                        <a:t>Videos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Actividad</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Lápiz</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Flashcards de las vocales </a:t>
                      </a:r>
                    </a:p>
                    <a:p>
                      <a:pPr algn="ctr"/>
                      <a:endParaRPr lang="es-MX" sz="1000" noProof="0" dirty="0">
                        <a:solidFill>
                          <a:schemeClr val="tx1"/>
                        </a:solidFill>
                        <a:latin typeface="Century Gothic" panose="020B0502020202020204" pitchFamily="34" charset="0"/>
                      </a:endParaRPr>
                    </a:p>
                    <a:p>
                      <a:pPr algn="ctr"/>
                      <a:r>
                        <a:rPr lang="es-MX" sz="1000" b="1" noProof="0" dirty="0">
                          <a:solidFill>
                            <a:schemeClr val="tx1"/>
                          </a:solidFill>
                          <a:latin typeface="Century Gothic" panose="020B0502020202020204" pitchFamily="34" charset="0"/>
                        </a:rPr>
                        <a:t>TAREA: </a:t>
                      </a:r>
                    </a:p>
                    <a:p>
                      <a:pPr algn="ctr"/>
                      <a:r>
                        <a:rPr lang="es-MX" sz="900" b="0" noProof="0" dirty="0">
                          <a:solidFill>
                            <a:schemeClr val="tx1"/>
                          </a:solidFill>
                          <a:latin typeface="Century Gothic" panose="020B0502020202020204" pitchFamily="34" charset="0"/>
                        </a:rPr>
                        <a:t>pedir un rompecabezas de su nombre hecho con material que tengan en casa</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4158383"/>
                  </a:ext>
                </a:extLst>
              </a:tr>
              <a:tr h="370840">
                <a:tc vMerge="1">
                  <a:txBody>
                    <a:bodyPr/>
                    <a:lstStyle/>
                    <a:p>
                      <a:pPr algn="ct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1" noProof="0" dirty="0">
                          <a:solidFill>
                            <a:schemeClr val="tx1"/>
                          </a:solidFill>
                          <a:latin typeface="Century Gothic" panose="020B0502020202020204" pitchFamily="34" charset="0"/>
                        </a:rPr>
                        <a:t>“ARMO MI NOMBRE”</a:t>
                      </a:r>
                    </a:p>
                    <a:p>
                      <a:pPr algn="l"/>
                      <a:r>
                        <a:rPr lang="es-MX" sz="950" b="0" noProof="0" dirty="0">
                          <a:solidFill>
                            <a:schemeClr val="tx1"/>
                          </a:solidFill>
                          <a:latin typeface="Century Gothic" panose="020B0502020202020204" pitchFamily="34" charset="0"/>
                        </a:rPr>
                        <a:t>Dialogar con los niños sobre lo que se ha aprendido. Cuestionar con qué letra inicia su nombre, cuáles son las vocales, que vocales tienen en su nombre, y repasar la canción de las vocales. </a:t>
                      </a:r>
                    </a:p>
                    <a:p>
                      <a:pPr algn="l"/>
                      <a:r>
                        <a:rPr lang="es-MX" sz="950" b="0" noProof="0" dirty="0">
                          <a:solidFill>
                            <a:schemeClr val="tx1"/>
                          </a:solidFill>
                          <a:latin typeface="Century Gothic" panose="020B0502020202020204" pitchFamily="34" charset="0"/>
                        </a:rPr>
                        <a:t>Platicar con los alumnos sobre los nombres que todos son diferentes y recordar que unos son largos y cortos. </a:t>
                      </a:r>
                    </a:p>
                    <a:p>
                      <a:pPr algn="l"/>
                      <a:r>
                        <a:rPr lang="es-MX" sz="950" b="0" noProof="0" dirty="0">
                          <a:solidFill>
                            <a:schemeClr val="tx1"/>
                          </a:solidFill>
                          <a:latin typeface="Century Gothic" panose="020B0502020202020204" pitchFamily="34" charset="0"/>
                        </a:rPr>
                        <a:t>Contar a los niños la historia de un niño que se llamaba juan paco pedro de la mar y que para aprender su nombre hizo una canción y la cantaba de muchas formas diferentes para no olvidar su nombre. </a:t>
                      </a:r>
                    </a:p>
                    <a:p>
                      <a:pPr algn="l"/>
                      <a:r>
                        <a:rPr lang="es-MX" sz="950" b="0" noProof="0" dirty="0">
                          <a:solidFill>
                            <a:schemeClr val="tx1"/>
                          </a:solidFill>
                          <a:latin typeface="Century Gothic" panose="020B0502020202020204" pitchFamily="34" charset="0"/>
                        </a:rPr>
                        <a:t>Observar el video: </a:t>
                      </a:r>
                      <a:r>
                        <a:rPr lang="en-US" sz="1000" dirty="0">
                          <a:hlinkClick r:id="rId5"/>
                        </a:rPr>
                        <a:t>(662) Juan Paco Pedro de la Mar 🤝 </a:t>
                      </a:r>
                      <a:r>
                        <a:rPr lang="en-US" sz="1000" dirty="0" err="1">
                          <a:hlinkClick r:id="rId5"/>
                        </a:rPr>
                        <a:t>Dúo</a:t>
                      </a:r>
                      <a:r>
                        <a:rPr lang="en-US" sz="1000" dirty="0">
                          <a:hlinkClick r:id="rId5"/>
                        </a:rPr>
                        <a:t> </a:t>
                      </a:r>
                      <a:r>
                        <a:rPr lang="en-US" sz="1000" dirty="0" err="1">
                          <a:hlinkClick r:id="rId5"/>
                        </a:rPr>
                        <a:t>Tiempo</a:t>
                      </a:r>
                      <a:r>
                        <a:rPr lang="en-US" sz="1000" dirty="0">
                          <a:hlinkClick r:id="rId5"/>
                        </a:rPr>
                        <a:t> de Sol | El </a:t>
                      </a:r>
                      <a:r>
                        <a:rPr lang="en-US" sz="1000" dirty="0" err="1">
                          <a:hlinkClick r:id="rId5"/>
                        </a:rPr>
                        <a:t>Reino</a:t>
                      </a:r>
                      <a:r>
                        <a:rPr lang="en-US" sz="1000" dirty="0">
                          <a:hlinkClick r:id="rId5"/>
                        </a:rPr>
                        <a:t> Do Re Mi – YouTube</a:t>
                      </a:r>
                      <a:r>
                        <a:rPr lang="en-US" sz="1000" dirty="0"/>
                        <a:t> </a:t>
                      </a:r>
                      <a:r>
                        <a:rPr lang="es-MX" sz="1000" noProof="0" dirty="0">
                          <a:latin typeface="Century Gothic" panose="020B0502020202020204" pitchFamily="34" charset="0"/>
                        </a:rPr>
                        <a:t>cantar la canción Juan Paco pedro de la mar de diferentes formas como en el video. </a:t>
                      </a:r>
                    </a:p>
                    <a:p>
                      <a:pPr algn="l"/>
                      <a:r>
                        <a:rPr lang="es-MX" sz="1000" b="0" noProof="0" dirty="0">
                          <a:solidFill>
                            <a:schemeClr val="tx1"/>
                          </a:solidFill>
                          <a:latin typeface="Century Gothic" panose="020B0502020202020204" pitchFamily="34" charset="0"/>
                        </a:rPr>
                        <a:t>Cuestionar a los alumnos si ya reconocen su nombre y saben escribirlo.</a:t>
                      </a:r>
                    </a:p>
                    <a:p>
                      <a:pPr algn="l"/>
                      <a:r>
                        <a:rPr lang="es-MX" sz="1000" b="0" noProof="0" dirty="0">
                          <a:solidFill>
                            <a:schemeClr val="tx1"/>
                          </a:solidFill>
                          <a:latin typeface="Century Gothic" panose="020B0502020202020204" pitchFamily="34" charset="0"/>
                        </a:rPr>
                        <a:t>Pedirles que saquen el rompecabezas de su nombre que hicieron de tarea. Jugar con sus rompecabezas y armar sus nombres. Después de que ya lo hayan armado en varias ocasiones, compartir sus rompecabezas con sus compañeros y armar el de sus amigos. Cuestionar a los alumnos si se parecen sus nombres, cuál fue más fácil de armar, con cual tuvieron dificultad, cuál era más grande etc.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a:t>
                      </a: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Equipos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a:t>
                      </a:r>
                    </a:p>
                    <a:p>
                      <a:pPr algn="ctr"/>
                      <a:r>
                        <a:rPr lang="es-MX" sz="1000" noProof="0" dirty="0">
                          <a:solidFill>
                            <a:schemeClr val="tx1"/>
                          </a:solidFill>
                          <a:latin typeface="Century Gothic" panose="020B0502020202020204" pitchFamily="34" charset="0"/>
                        </a:rPr>
                        <a:t>9</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noProof="0" dirty="0">
                          <a:solidFill>
                            <a:schemeClr val="tx1"/>
                          </a:solidFill>
                          <a:latin typeface="Century Gothic" panose="020B0502020202020204" pitchFamily="34" charset="0"/>
                        </a:rPr>
                        <a:t> </a:t>
                      </a:r>
                      <a:r>
                        <a:rPr lang="es-MX" sz="900" noProof="0" dirty="0">
                          <a:solidFill>
                            <a:schemeClr val="tx1"/>
                          </a:solidFill>
                          <a:latin typeface="Century Gothic" panose="020B0502020202020204" pitchFamily="34" charset="0"/>
                        </a:rPr>
                        <a:t>Rompecabezas</a:t>
                      </a:r>
                      <a:r>
                        <a:rPr lang="es-MX" sz="1000" noProof="0" dirty="0">
                          <a:solidFill>
                            <a:schemeClr val="tx1"/>
                          </a:solidFill>
                          <a:latin typeface="Century Gothic" panose="020B0502020202020204" pitchFamily="34" charset="0"/>
                        </a:rPr>
                        <a:t> de su nombre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Video</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Flashcards de las vocales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1026240"/>
                  </a:ext>
                </a:extLst>
              </a:tr>
            </a:tbl>
          </a:graphicData>
        </a:graphic>
      </p:graphicFrame>
    </p:spTree>
    <p:extLst>
      <p:ext uri="{BB962C8B-B14F-4D97-AF65-F5344CB8AC3E}">
        <p14:creationId xmlns:p14="http://schemas.microsoft.com/office/powerpoint/2010/main" val="2738982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B529FE6A-964A-A7EA-EAAB-6CE1B781096B}"/>
              </a:ext>
            </a:extLst>
          </p:cNvPr>
          <p:cNvGraphicFramePr>
            <a:graphicFrameLocks noGrp="1"/>
          </p:cNvGraphicFramePr>
          <p:nvPr>
            <p:extLst>
              <p:ext uri="{D42A27DB-BD31-4B8C-83A1-F6EECF244321}">
                <p14:modId xmlns:p14="http://schemas.microsoft.com/office/powerpoint/2010/main" val="368265432"/>
              </p:ext>
            </p:extLst>
          </p:nvPr>
        </p:nvGraphicFramePr>
        <p:xfrm>
          <a:off x="86140" y="106017"/>
          <a:ext cx="8971720" cy="6070600"/>
        </p:xfrm>
        <a:graphic>
          <a:graphicData uri="http://schemas.openxmlformats.org/drawingml/2006/table">
            <a:tbl>
              <a:tblPr firstRow="1" bandRow="1">
                <a:tableStyleId>{5C22544A-7EE6-4342-B048-85BDC9FD1C3A}</a:tableStyleId>
              </a:tblPr>
              <a:tblGrid>
                <a:gridCol w="1299073">
                  <a:extLst>
                    <a:ext uri="{9D8B030D-6E8A-4147-A177-3AD203B41FA5}">
                      <a16:colId xmlns:a16="http://schemas.microsoft.com/office/drawing/2014/main" val="1832742774"/>
                    </a:ext>
                  </a:extLst>
                </a:gridCol>
                <a:gridCol w="4830057">
                  <a:extLst>
                    <a:ext uri="{9D8B030D-6E8A-4147-A177-3AD203B41FA5}">
                      <a16:colId xmlns:a16="http://schemas.microsoft.com/office/drawing/2014/main" val="2674796643"/>
                    </a:ext>
                  </a:extLst>
                </a:gridCol>
                <a:gridCol w="1179443">
                  <a:extLst>
                    <a:ext uri="{9D8B030D-6E8A-4147-A177-3AD203B41FA5}">
                      <a16:colId xmlns:a16="http://schemas.microsoft.com/office/drawing/2014/main" val="2662635038"/>
                    </a:ext>
                  </a:extLst>
                </a:gridCol>
                <a:gridCol w="781878">
                  <a:extLst>
                    <a:ext uri="{9D8B030D-6E8A-4147-A177-3AD203B41FA5}">
                      <a16:colId xmlns:a16="http://schemas.microsoft.com/office/drawing/2014/main" val="559351757"/>
                    </a:ext>
                  </a:extLst>
                </a:gridCol>
                <a:gridCol w="881269">
                  <a:extLst>
                    <a:ext uri="{9D8B030D-6E8A-4147-A177-3AD203B41FA5}">
                      <a16:colId xmlns:a16="http://schemas.microsoft.com/office/drawing/2014/main" val="3763255950"/>
                    </a:ext>
                  </a:extLst>
                </a:gridCol>
              </a:tblGrid>
              <a:tr h="370840">
                <a:tc gridSpan="5">
                  <a:txBody>
                    <a:bodyPr/>
                    <a:lstStyle/>
                    <a:p>
                      <a:pPr algn="ctr"/>
                      <a:r>
                        <a:rPr lang="es-MX" sz="1100" dirty="0">
                          <a:solidFill>
                            <a:schemeClr val="tx1"/>
                          </a:solidFill>
                          <a:latin typeface="Century Gothic" panose="020B0502020202020204" pitchFamily="34" charset="0"/>
                        </a:rPr>
                        <a:t>Secuencia Didáctica </a:t>
                      </a:r>
                      <a:endParaRPr lang="en-US" sz="11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lang="en-US" sz="14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3211915"/>
                  </a:ext>
                </a:extLst>
              </a:tr>
              <a:tr h="370840">
                <a:tc>
                  <a:txBody>
                    <a:bodyPr/>
                    <a:lstStyle/>
                    <a:p>
                      <a:pPr algn="ctr"/>
                      <a:r>
                        <a:rPr lang="es-MX" sz="1100" b="1" dirty="0">
                          <a:solidFill>
                            <a:schemeClr val="tx1"/>
                          </a:solidFill>
                          <a:latin typeface="Century Gothic" panose="020B0502020202020204" pitchFamily="34" charset="0"/>
                        </a:rPr>
                        <a:t>Fase</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Actividades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Organización</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Sesiones </a:t>
                      </a:r>
                    </a:p>
                    <a:p>
                      <a:pPr algn="ctr"/>
                      <a:r>
                        <a:rPr lang="es-MX" sz="1100" b="1" dirty="0">
                          <a:solidFill>
                            <a:schemeClr val="tx1"/>
                          </a:solidFill>
                          <a:latin typeface="Century Gothic" panose="020B0502020202020204" pitchFamily="34" charset="0"/>
                        </a:rPr>
                        <a:t>(Fecha)</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100" b="1" dirty="0">
                          <a:solidFill>
                            <a:schemeClr val="tx1"/>
                          </a:solidFill>
                          <a:latin typeface="Century Gothic" panose="020B0502020202020204" pitchFamily="34" charset="0"/>
                        </a:rPr>
                        <a:t>Recursos </a:t>
                      </a:r>
                      <a:endParaRPr lang="en-US" sz="1100" b="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336111"/>
                  </a:ext>
                </a:extLst>
              </a:tr>
              <a:tr h="370840">
                <a:tc>
                  <a:txBody>
                    <a:bodyPr/>
                    <a:lstStyle/>
                    <a:p>
                      <a:pPr algn="ctr"/>
                      <a:r>
                        <a:rPr lang="es-MX" sz="1000" b="1" dirty="0">
                          <a:solidFill>
                            <a:schemeClr val="tx1"/>
                          </a:solidFill>
                          <a:latin typeface="Century Gothic" panose="020B0502020202020204" pitchFamily="34" charset="0"/>
                        </a:rPr>
                        <a:t>F6 </a:t>
                      </a:r>
                    </a:p>
                    <a:p>
                      <a:pPr algn="ctr"/>
                      <a:r>
                        <a:rPr lang="es-MX" sz="1000" b="1" dirty="0">
                          <a:solidFill>
                            <a:schemeClr val="tx1"/>
                          </a:solidFill>
                          <a:latin typeface="Century Gothic" panose="020B0502020202020204" pitchFamily="34" charset="0"/>
                        </a:rPr>
                        <a:t>Resultados </a:t>
                      </a:r>
                    </a:p>
                    <a:p>
                      <a:pPr algn="ctr"/>
                      <a:r>
                        <a:rPr lang="es-MX" sz="1000" b="0" i="1" dirty="0">
                          <a:solidFill>
                            <a:schemeClr val="tx1"/>
                          </a:solidFill>
                          <a:latin typeface="Century Gothic" panose="020B0502020202020204" pitchFamily="34" charset="0"/>
                        </a:rPr>
                        <a:t>(Medio para difundir los resultados)</a:t>
                      </a:r>
                      <a:endParaRPr lang="en-US" sz="1000" b="0" i="1"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1" noProof="0" dirty="0">
                          <a:solidFill>
                            <a:schemeClr val="tx1"/>
                          </a:solidFill>
                          <a:latin typeface="Century Gothic" panose="020B0502020202020204" pitchFamily="34" charset="0"/>
                        </a:rPr>
                        <a:t>“LOS NOMBRES DE MIS COMPAÑEROS”</a:t>
                      </a:r>
                    </a:p>
                    <a:p>
                      <a:pPr algn="l"/>
                      <a:r>
                        <a:rPr lang="es-MX" sz="1000" b="0" noProof="0" dirty="0">
                          <a:solidFill>
                            <a:schemeClr val="tx1"/>
                          </a:solidFill>
                          <a:latin typeface="Century Gothic" panose="020B0502020202020204" pitchFamily="34" charset="0"/>
                        </a:rPr>
                        <a:t>Recordar lo que hemos aprendido sobre el nombre, y cuáles son las vocales, que vocales tienen en sus nombres, que objetos inician con esas letras, etc. </a:t>
                      </a:r>
                    </a:p>
                    <a:p>
                      <a:pPr algn="l"/>
                      <a:r>
                        <a:rPr lang="es-MX" sz="1000" b="0" noProof="0" dirty="0">
                          <a:solidFill>
                            <a:schemeClr val="tx1"/>
                          </a:solidFill>
                          <a:latin typeface="Century Gothic" panose="020B0502020202020204" pitchFamily="34" charset="0"/>
                        </a:rPr>
                        <a:t>Mostrar a los alumnos una lista de asistencia en el pizarrón y mencionar que diariamente cada alumno pasará a poner un </a:t>
                      </a:r>
                      <a:r>
                        <a:rPr lang="en-US" sz="1000" b="0" noProof="0" dirty="0">
                          <a:solidFill>
                            <a:schemeClr val="tx1"/>
                          </a:solidFill>
                          <a:latin typeface="Century Gothic" panose="020B0502020202020204" pitchFamily="34" charset="0"/>
                        </a:rPr>
                        <a:t>sticker</a:t>
                      </a:r>
                      <a:r>
                        <a:rPr lang="es-MX" sz="1000" b="0" noProof="0" dirty="0">
                          <a:solidFill>
                            <a:schemeClr val="tx1"/>
                          </a:solidFill>
                          <a:latin typeface="Century Gothic" panose="020B0502020202020204" pitchFamily="34" charset="0"/>
                        </a:rPr>
                        <a:t> en el día que corresponde para saber cuántos niños vinieron. Ir seleccionando los nombres de la lista de asistencia y preguntar, de quién es este nombre y pasar a pegar su </a:t>
                      </a:r>
                      <a:r>
                        <a:rPr lang="en-US" sz="1000" b="0" noProof="0" dirty="0">
                          <a:solidFill>
                            <a:schemeClr val="tx1"/>
                          </a:solidFill>
                          <a:latin typeface="Century Gothic" panose="020B0502020202020204" pitchFamily="34" charset="0"/>
                        </a:rPr>
                        <a:t>sticker</a:t>
                      </a:r>
                      <a:r>
                        <a:rPr lang="es-MX" sz="1000" b="0" noProof="0" dirty="0">
                          <a:solidFill>
                            <a:schemeClr val="tx1"/>
                          </a:solidFill>
                          <a:latin typeface="Century Gothic" panose="020B0502020202020204" pitchFamily="34" charset="0"/>
                        </a:rPr>
                        <a:t> de la asistencia. </a:t>
                      </a:r>
                    </a:p>
                    <a:p>
                      <a:pPr algn="l"/>
                      <a:r>
                        <a:rPr lang="es-MX" sz="1000" b="0" noProof="0" dirty="0">
                          <a:solidFill>
                            <a:schemeClr val="tx1"/>
                          </a:solidFill>
                          <a:latin typeface="Century Gothic" panose="020B0502020202020204" pitchFamily="34" charset="0"/>
                        </a:rPr>
                        <a:t>Observar el cuento </a:t>
                      </a:r>
                      <a:r>
                        <a:rPr lang="es-ES" sz="1000" dirty="0">
                          <a:hlinkClick r:id="rId2"/>
                        </a:rPr>
                        <a:t>(662) ★ CUENTO: Yo me llamo, tú te llamas – YouTube</a:t>
                      </a:r>
                      <a:endParaRPr lang="es-ES" sz="1000" dirty="0"/>
                    </a:p>
                    <a:p>
                      <a:pPr algn="l"/>
                      <a:r>
                        <a:rPr lang="es-ES" sz="1000" b="0" noProof="0" dirty="0">
                          <a:solidFill>
                            <a:schemeClr val="tx1"/>
                          </a:solidFill>
                          <a:latin typeface="Century Gothic" panose="020B0502020202020204" pitchFamily="34" charset="0"/>
                        </a:rPr>
                        <a:t>Al final del cuento cuestionar, y tú ¿cómo te llamas?</a:t>
                      </a:r>
                    </a:p>
                    <a:p>
                      <a:pPr algn="l"/>
                      <a:r>
                        <a:rPr lang="es-ES" sz="1000" b="0" noProof="0" dirty="0">
                          <a:solidFill>
                            <a:schemeClr val="tx1"/>
                          </a:solidFill>
                          <a:latin typeface="Century Gothic" panose="020B0502020202020204" pitchFamily="34" charset="0"/>
                        </a:rPr>
                        <a:t>Mencionar grupalmente sus nombres y cuestionar si se saben los nombres de sus compañeros, seleccionar a algunos niños y preguntar, cómo se llama él, porqué se llama así (recordando las exposiciones que hicieron anteriormente) etc. </a:t>
                      </a:r>
                    </a:p>
                    <a:p>
                      <a:pPr algn="l"/>
                      <a:r>
                        <a:rPr lang="es-ES" sz="1000" b="0" noProof="0" dirty="0">
                          <a:solidFill>
                            <a:schemeClr val="tx1"/>
                          </a:solidFill>
                          <a:latin typeface="Century Gothic" panose="020B0502020202020204" pitchFamily="34" charset="0"/>
                        </a:rPr>
                        <a:t>Preguntarles si saben cómo se escriben los nombres de sus compañeros.</a:t>
                      </a:r>
                    </a:p>
                    <a:p>
                      <a:pPr algn="l"/>
                      <a:r>
                        <a:rPr lang="es-ES" sz="1000" b="0" noProof="0" dirty="0">
                          <a:solidFill>
                            <a:schemeClr val="tx1"/>
                          </a:solidFill>
                          <a:latin typeface="Century Gothic" panose="020B0502020202020204" pitchFamily="34" charset="0"/>
                        </a:rPr>
                        <a:t>Mencionar que aprenderemos cómo son los nombres de sus amigos. </a:t>
                      </a:r>
                    </a:p>
                    <a:p>
                      <a:pPr algn="l"/>
                      <a:r>
                        <a:rPr lang="es-ES" sz="1000" b="0" noProof="0" dirty="0">
                          <a:solidFill>
                            <a:schemeClr val="tx1"/>
                          </a:solidFill>
                          <a:latin typeface="Century Gothic" panose="020B0502020202020204" pitchFamily="34" charset="0"/>
                        </a:rPr>
                        <a:t>En equipos repartir cartulinas y marcadores de colores, pedirles que cada miembro del equipo escribirá su nombre en la cartulina, primero un alumno y luego el otro hasta que todos lo hayan escrito. </a:t>
                      </a:r>
                    </a:p>
                    <a:p>
                      <a:pPr algn="l"/>
                      <a:r>
                        <a:rPr lang="es-ES" sz="1000" b="0" noProof="0" dirty="0">
                          <a:solidFill>
                            <a:schemeClr val="tx1"/>
                          </a:solidFill>
                          <a:latin typeface="Century Gothic" panose="020B0502020202020204" pitchFamily="34" charset="0"/>
                        </a:rPr>
                        <a:t>Si muestran dificultad repartir los portadores de texto de su nombre para que lo copien. </a:t>
                      </a:r>
                    </a:p>
                    <a:p>
                      <a:pPr algn="l"/>
                      <a:r>
                        <a:rPr lang="es-ES" sz="1000" b="0" noProof="0" dirty="0">
                          <a:solidFill>
                            <a:schemeClr val="tx1"/>
                          </a:solidFill>
                          <a:latin typeface="Century Gothic" panose="020B0502020202020204" pitchFamily="34" charset="0"/>
                        </a:rPr>
                        <a:t>Al terminar todos los equipos de escribir su nombre, observar y comentar cómo son los nombres de sus compañeros, que vocales tienen, si son largos o cortos. </a:t>
                      </a:r>
                    </a:p>
                    <a:p>
                      <a:pPr algn="l"/>
                      <a:r>
                        <a:rPr lang="es-ES" sz="1000" b="0" noProof="0" dirty="0">
                          <a:solidFill>
                            <a:schemeClr val="tx1"/>
                          </a:solidFill>
                          <a:latin typeface="Century Gothic" panose="020B0502020202020204" pitchFamily="34" charset="0"/>
                        </a:rPr>
                        <a:t>Elegir el nombre de 2 compañeros y tratar de escribirlo. </a:t>
                      </a:r>
                    </a:p>
                    <a:p>
                      <a:pPr algn="l"/>
                      <a:r>
                        <a:rPr lang="es-ES" sz="1000" b="0" noProof="0" dirty="0">
                          <a:solidFill>
                            <a:schemeClr val="tx1"/>
                          </a:solidFill>
                          <a:latin typeface="Century Gothic" panose="020B0502020202020204" pitchFamily="34" charset="0"/>
                        </a:rPr>
                        <a:t>Colocar las cartulinas afuera del salón, visible a los padres de familia. </a:t>
                      </a:r>
                    </a:p>
                    <a:p>
                      <a:pPr algn="l"/>
                      <a:r>
                        <a:rPr lang="es-ES" sz="1000" b="0" noProof="0" dirty="0">
                          <a:solidFill>
                            <a:schemeClr val="tx1"/>
                          </a:solidFill>
                          <a:latin typeface="Century Gothic" panose="020B0502020202020204" pitchFamily="34" charset="0"/>
                        </a:rPr>
                        <a:t>Registrar los avances que han tenido los alumnos en la identificación y escritura de su nombre. </a:t>
                      </a:r>
                    </a:p>
                    <a:p>
                      <a:pPr algn="l"/>
                      <a:r>
                        <a:rPr lang="es-ES" sz="1000" b="0" noProof="0" dirty="0">
                          <a:solidFill>
                            <a:schemeClr val="tx1"/>
                          </a:solidFill>
                          <a:latin typeface="Century Gothic" panose="020B0502020202020204" pitchFamily="34" charset="0"/>
                        </a:rPr>
                        <a:t>Practicar en la pizarra mágica la escritura del nombre con los marcadores de colores. </a:t>
                      </a:r>
                    </a:p>
                    <a:p>
                      <a:pPr algn="l"/>
                      <a:r>
                        <a:rPr lang="es-ES" sz="1000" b="0" noProof="0" dirty="0">
                          <a:solidFill>
                            <a:schemeClr val="tx1"/>
                          </a:solidFill>
                          <a:latin typeface="Century Gothic" panose="020B0502020202020204" pitchFamily="34" charset="0"/>
                        </a:rPr>
                        <a:t>Cantar una canción para despedirnos:</a:t>
                      </a:r>
                    </a:p>
                    <a:p>
                      <a:pPr algn="l"/>
                      <a:r>
                        <a:rPr lang="en-US" sz="1000" dirty="0">
                          <a:hlinkClick r:id="rId3"/>
                        </a:rPr>
                        <a:t>(662) Juan Paco Pedro de la Mar 🤝 </a:t>
                      </a:r>
                      <a:r>
                        <a:rPr lang="en-US" sz="1000" dirty="0" err="1">
                          <a:hlinkClick r:id="rId3"/>
                        </a:rPr>
                        <a:t>Dúo</a:t>
                      </a:r>
                      <a:r>
                        <a:rPr lang="en-US" sz="1000" dirty="0">
                          <a:hlinkClick r:id="rId3"/>
                        </a:rPr>
                        <a:t> </a:t>
                      </a:r>
                      <a:r>
                        <a:rPr lang="en-US" sz="1000" dirty="0" err="1">
                          <a:hlinkClick r:id="rId3"/>
                        </a:rPr>
                        <a:t>Tiempo</a:t>
                      </a:r>
                      <a:r>
                        <a:rPr lang="en-US" sz="1000" dirty="0">
                          <a:hlinkClick r:id="rId3"/>
                        </a:rPr>
                        <a:t> de Sol | El </a:t>
                      </a:r>
                      <a:r>
                        <a:rPr lang="en-US" sz="1000" dirty="0" err="1">
                          <a:hlinkClick r:id="rId3"/>
                        </a:rPr>
                        <a:t>Reino</a:t>
                      </a:r>
                      <a:r>
                        <a:rPr lang="en-US" sz="1000" dirty="0">
                          <a:hlinkClick r:id="rId3"/>
                        </a:rPr>
                        <a:t> Do Re Mi – YouTube</a:t>
                      </a:r>
                      <a:r>
                        <a:rPr lang="en-US" sz="1000" dirty="0"/>
                        <a:t> </a:t>
                      </a:r>
                    </a:p>
                    <a:p>
                      <a:pPr algn="l"/>
                      <a:r>
                        <a:rPr lang="es-MX" sz="1000" b="0" noProof="0" dirty="0">
                          <a:solidFill>
                            <a:schemeClr val="tx1"/>
                          </a:solidFill>
                          <a:latin typeface="Century Gothic" panose="020B0502020202020204" pitchFamily="34" charset="0"/>
                        </a:rPr>
                        <a:t>tomar</a:t>
                      </a:r>
                      <a:r>
                        <a:rPr lang="en-US" sz="1000" b="0" noProof="0" dirty="0">
                          <a:solidFill>
                            <a:schemeClr val="tx1"/>
                          </a:solidFill>
                          <a:latin typeface="Century Gothic" panose="020B0502020202020204" pitchFamily="34" charset="0"/>
                        </a:rPr>
                        <a:t> </a:t>
                      </a:r>
                      <a:r>
                        <a:rPr lang="es-MX" sz="1000" b="0" noProof="0" dirty="0">
                          <a:solidFill>
                            <a:schemeClr val="tx1"/>
                          </a:solidFill>
                          <a:latin typeface="Century Gothic" panose="020B0502020202020204" pitchFamily="34" charset="0"/>
                        </a:rPr>
                        <a:t>evidencia de la escritura de sus nombres en las cartulinas.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Equipos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Individual</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Grupal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Sesión </a:t>
                      </a:r>
                    </a:p>
                    <a:p>
                      <a:pPr algn="ctr"/>
                      <a:r>
                        <a:rPr lang="es-MX" sz="1000" noProof="0" dirty="0">
                          <a:solidFill>
                            <a:schemeClr val="tx1"/>
                          </a:solidFill>
                          <a:latin typeface="Century Gothic" panose="020B0502020202020204" pitchFamily="34" charset="0"/>
                        </a:rPr>
                        <a:t>10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noProof="0" dirty="0">
                          <a:solidFill>
                            <a:schemeClr val="tx1"/>
                          </a:solidFill>
                          <a:latin typeface="Century Gothic" panose="020B0502020202020204" pitchFamily="34" charset="0"/>
                        </a:rPr>
                        <a:t>Videos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Cartulinas</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Marcador de colores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Ficha de trabajo</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Lápiz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Portadores de texto con sus nombres </a:t>
                      </a:r>
                    </a:p>
                    <a:p>
                      <a:pPr algn="ctr"/>
                      <a:endParaRPr lang="es-MX" sz="1000" noProof="0" dirty="0">
                        <a:solidFill>
                          <a:schemeClr val="tx1"/>
                        </a:solidFill>
                        <a:latin typeface="Century Gothic" panose="020B0502020202020204" pitchFamily="34" charset="0"/>
                      </a:endParaRPr>
                    </a:p>
                    <a:p>
                      <a:pPr algn="ctr"/>
                      <a:r>
                        <a:rPr lang="es-MX" sz="1000" noProof="0" dirty="0">
                          <a:solidFill>
                            <a:schemeClr val="tx1"/>
                          </a:solidFill>
                          <a:latin typeface="Century Gothic" panose="020B0502020202020204" pitchFamily="34" charset="0"/>
                        </a:rPr>
                        <a:t>Pizarras mágicas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7333552"/>
                  </a:ext>
                </a:extLst>
              </a:tr>
            </a:tbl>
          </a:graphicData>
        </a:graphic>
      </p:graphicFrame>
    </p:spTree>
    <p:extLst>
      <p:ext uri="{BB962C8B-B14F-4D97-AF65-F5344CB8AC3E}">
        <p14:creationId xmlns:p14="http://schemas.microsoft.com/office/powerpoint/2010/main" val="1345931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2">
            <a:extLst>
              <a:ext uri="{FF2B5EF4-FFF2-40B4-BE49-F238E27FC236}">
                <a16:creationId xmlns:a16="http://schemas.microsoft.com/office/drawing/2014/main" id="{0F4FB45E-0A84-148D-CDDB-FC2538868ECA}"/>
              </a:ext>
            </a:extLst>
          </p:cNvPr>
          <p:cNvGraphicFramePr>
            <a:graphicFrameLocks noGrp="1"/>
          </p:cNvGraphicFramePr>
          <p:nvPr>
            <p:extLst>
              <p:ext uri="{D42A27DB-BD31-4B8C-83A1-F6EECF244321}">
                <p14:modId xmlns:p14="http://schemas.microsoft.com/office/powerpoint/2010/main" val="1779345712"/>
              </p:ext>
            </p:extLst>
          </p:nvPr>
        </p:nvGraphicFramePr>
        <p:xfrm>
          <a:off x="112644" y="588618"/>
          <a:ext cx="8885580" cy="6218740"/>
        </p:xfrm>
        <a:graphic>
          <a:graphicData uri="http://schemas.openxmlformats.org/drawingml/2006/table">
            <a:tbl>
              <a:tblPr firstRow="1" bandRow="1">
                <a:tableStyleId>{5C22544A-7EE6-4342-B048-85BDC9FD1C3A}</a:tableStyleId>
              </a:tblPr>
              <a:tblGrid>
                <a:gridCol w="1411356">
                  <a:extLst>
                    <a:ext uri="{9D8B030D-6E8A-4147-A177-3AD203B41FA5}">
                      <a16:colId xmlns:a16="http://schemas.microsoft.com/office/drawing/2014/main" val="2307709078"/>
                    </a:ext>
                  </a:extLst>
                </a:gridCol>
                <a:gridCol w="3313043">
                  <a:extLst>
                    <a:ext uri="{9D8B030D-6E8A-4147-A177-3AD203B41FA5}">
                      <a16:colId xmlns:a16="http://schemas.microsoft.com/office/drawing/2014/main" val="3109084347"/>
                    </a:ext>
                  </a:extLst>
                </a:gridCol>
                <a:gridCol w="2213114">
                  <a:extLst>
                    <a:ext uri="{9D8B030D-6E8A-4147-A177-3AD203B41FA5}">
                      <a16:colId xmlns:a16="http://schemas.microsoft.com/office/drawing/2014/main" val="2164400405"/>
                    </a:ext>
                  </a:extLst>
                </a:gridCol>
                <a:gridCol w="1948067">
                  <a:extLst>
                    <a:ext uri="{9D8B030D-6E8A-4147-A177-3AD203B41FA5}">
                      <a16:colId xmlns:a16="http://schemas.microsoft.com/office/drawing/2014/main" val="1471560888"/>
                    </a:ext>
                  </a:extLst>
                </a:gridCol>
              </a:tblGrid>
              <a:tr h="213167">
                <a:tc>
                  <a:txBody>
                    <a:bodyPr/>
                    <a:lstStyle/>
                    <a:p>
                      <a:pPr algn="ctr"/>
                      <a:r>
                        <a:rPr lang="es-MX" sz="1000" dirty="0">
                          <a:solidFill>
                            <a:schemeClr val="tx1"/>
                          </a:solidFill>
                          <a:latin typeface="Century Gothic" panose="020B0502020202020204" pitchFamily="34" charset="0"/>
                        </a:rPr>
                        <a:t>ALUMNOS</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0" noProof="0" dirty="0">
                          <a:solidFill>
                            <a:schemeClr val="tx1"/>
                          </a:solidFill>
                          <a:latin typeface="Century Gothic" panose="020B0502020202020204" pitchFamily="34" charset="0"/>
                        </a:rPr>
                        <a:t>II. Representa su nombre y otras palabras comunes con recursos propios y con distintos propósitos, tales como marcar sus producciones, registrar su asistencia, entre otros.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lang="es-MX" sz="1000" b="0" noProof="0" dirty="0">
                          <a:solidFill>
                            <a:schemeClr val="tx1"/>
                          </a:solidFill>
                          <a:latin typeface="Century Gothic" panose="020B0502020202020204" pitchFamily="34" charset="0"/>
                        </a:rPr>
                        <a:t>III. Reconoce las letras de su nombre en textos impresos y digitales.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1000" b="0" noProof="0" dirty="0">
                          <a:solidFill>
                            <a:schemeClr val="tx1"/>
                          </a:solidFill>
                          <a:latin typeface="Century Gothic" panose="020B0502020202020204" pitchFamily="34" charset="0"/>
                        </a:rPr>
                        <a:t>III. Usa grafías para representar su nombre y palabras conocidas con diversos propósitos.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0370806"/>
                  </a:ext>
                </a:extLst>
              </a:tr>
              <a:tr h="275885">
                <a:tc>
                  <a:txBody>
                    <a:bodyPr/>
                    <a:lstStyle/>
                    <a:p>
                      <a:r>
                        <a:rPr lang="es-MX" sz="1000" dirty="0">
                          <a:solidFill>
                            <a:schemeClr val="tx1"/>
                          </a:solidFill>
                          <a:latin typeface="Century Gothic" panose="020B0502020202020204" pitchFamily="34" charset="0"/>
                        </a:rPr>
                        <a:t>Sharon Airam</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5481534"/>
                  </a:ext>
                </a:extLst>
              </a:tr>
              <a:tr h="275885">
                <a:tc>
                  <a:txBody>
                    <a:bodyPr/>
                    <a:lstStyle/>
                    <a:p>
                      <a:r>
                        <a:rPr lang="es-MX" sz="1000" dirty="0">
                          <a:solidFill>
                            <a:schemeClr val="tx1"/>
                          </a:solidFill>
                          <a:latin typeface="Century Gothic" panose="020B0502020202020204" pitchFamily="34" charset="0"/>
                        </a:rPr>
                        <a:t>Luis Emeterio</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4162199"/>
                  </a:ext>
                </a:extLst>
              </a:tr>
              <a:tr h="275885">
                <a:tc>
                  <a:txBody>
                    <a:bodyPr/>
                    <a:lstStyle/>
                    <a:p>
                      <a:r>
                        <a:rPr lang="es-MX" sz="1000" dirty="0">
                          <a:solidFill>
                            <a:schemeClr val="tx1"/>
                          </a:solidFill>
                          <a:latin typeface="Century Gothic" panose="020B0502020202020204" pitchFamily="34" charset="0"/>
                        </a:rPr>
                        <a:t>Briadna Nohemí</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7005495"/>
                  </a:ext>
                </a:extLst>
              </a:tr>
              <a:tr h="275885">
                <a:tc>
                  <a:txBody>
                    <a:bodyPr/>
                    <a:lstStyle/>
                    <a:p>
                      <a:r>
                        <a:rPr lang="es-MX" sz="1000" dirty="0">
                          <a:solidFill>
                            <a:schemeClr val="tx1"/>
                          </a:solidFill>
                          <a:latin typeface="Century Gothic" panose="020B0502020202020204" pitchFamily="34" charset="0"/>
                        </a:rPr>
                        <a:t>Freddy</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6988265"/>
                  </a:ext>
                </a:extLst>
              </a:tr>
              <a:tr h="275885">
                <a:tc>
                  <a:txBody>
                    <a:bodyPr/>
                    <a:lstStyle/>
                    <a:p>
                      <a:r>
                        <a:rPr lang="es-MX" sz="1000" dirty="0">
                          <a:solidFill>
                            <a:schemeClr val="tx1"/>
                          </a:solidFill>
                          <a:latin typeface="Century Gothic" panose="020B0502020202020204" pitchFamily="34" charset="0"/>
                        </a:rPr>
                        <a:t>Cecilia</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3532676"/>
                  </a:ext>
                </a:extLst>
              </a:tr>
              <a:tr h="275885">
                <a:tc>
                  <a:txBody>
                    <a:bodyPr/>
                    <a:lstStyle/>
                    <a:p>
                      <a:r>
                        <a:rPr lang="es-MX" sz="1000" dirty="0">
                          <a:solidFill>
                            <a:schemeClr val="tx1"/>
                          </a:solidFill>
                          <a:latin typeface="Century Gothic" panose="020B0502020202020204" pitchFamily="34" charset="0"/>
                        </a:rPr>
                        <a:t>Yusak Antonio</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8472389"/>
                  </a:ext>
                </a:extLst>
              </a:tr>
              <a:tr h="275885">
                <a:tc>
                  <a:txBody>
                    <a:bodyPr/>
                    <a:lstStyle/>
                    <a:p>
                      <a:r>
                        <a:rPr lang="es-MX" sz="1000" dirty="0">
                          <a:solidFill>
                            <a:schemeClr val="tx1"/>
                          </a:solidFill>
                          <a:latin typeface="Century Gothic" panose="020B0502020202020204" pitchFamily="34" charset="0"/>
                        </a:rPr>
                        <a:t>Ángel Tadeo</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9208307"/>
                  </a:ext>
                </a:extLst>
              </a:tr>
              <a:tr h="275885">
                <a:tc>
                  <a:txBody>
                    <a:bodyPr/>
                    <a:lstStyle/>
                    <a:p>
                      <a:r>
                        <a:rPr lang="es-MX" sz="1000" dirty="0">
                          <a:solidFill>
                            <a:schemeClr val="tx1"/>
                          </a:solidFill>
                          <a:latin typeface="Century Gothic" panose="020B0502020202020204" pitchFamily="34" charset="0"/>
                        </a:rPr>
                        <a:t>Angela Tahide</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8593935"/>
                  </a:ext>
                </a:extLst>
              </a:tr>
              <a:tr h="275885">
                <a:tc>
                  <a:txBody>
                    <a:bodyPr/>
                    <a:lstStyle/>
                    <a:p>
                      <a:r>
                        <a:rPr lang="es-MX" sz="1000" dirty="0">
                          <a:solidFill>
                            <a:schemeClr val="tx1"/>
                          </a:solidFill>
                          <a:latin typeface="Century Gothic" panose="020B0502020202020204" pitchFamily="34" charset="0"/>
                        </a:rPr>
                        <a:t>Yalitza Alin</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377337"/>
                  </a:ext>
                </a:extLst>
              </a:tr>
              <a:tr h="275885">
                <a:tc>
                  <a:txBody>
                    <a:bodyPr/>
                    <a:lstStyle/>
                    <a:p>
                      <a:r>
                        <a:rPr lang="es-MX" sz="1000" dirty="0">
                          <a:solidFill>
                            <a:schemeClr val="tx1"/>
                          </a:solidFill>
                          <a:latin typeface="Century Gothic" panose="020B0502020202020204" pitchFamily="34" charset="0"/>
                        </a:rPr>
                        <a:t>Ivanna Anahy</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2583212"/>
                  </a:ext>
                </a:extLst>
              </a:tr>
              <a:tr h="275885">
                <a:tc>
                  <a:txBody>
                    <a:bodyPr/>
                    <a:lstStyle/>
                    <a:p>
                      <a:r>
                        <a:rPr lang="es-MX" sz="1000" dirty="0">
                          <a:solidFill>
                            <a:schemeClr val="tx1"/>
                          </a:solidFill>
                          <a:latin typeface="Century Gothic" panose="020B0502020202020204" pitchFamily="34" charset="0"/>
                        </a:rPr>
                        <a:t>Emmanuel</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8915922"/>
                  </a:ext>
                </a:extLst>
              </a:tr>
              <a:tr h="275885">
                <a:tc>
                  <a:txBody>
                    <a:bodyPr/>
                    <a:lstStyle/>
                    <a:p>
                      <a:r>
                        <a:rPr lang="es-MX" sz="1000" dirty="0">
                          <a:solidFill>
                            <a:schemeClr val="tx1"/>
                          </a:solidFill>
                          <a:latin typeface="Century Gothic" panose="020B0502020202020204" pitchFamily="34" charset="0"/>
                        </a:rPr>
                        <a:t>Regina Ayle</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9246591"/>
                  </a:ext>
                </a:extLst>
              </a:tr>
              <a:tr h="275885">
                <a:tc>
                  <a:txBody>
                    <a:bodyPr/>
                    <a:lstStyle/>
                    <a:p>
                      <a:r>
                        <a:rPr lang="es-MX" sz="1000" dirty="0">
                          <a:solidFill>
                            <a:schemeClr val="tx1"/>
                          </a:solidFill>
                          <a:latin typeface="Century Gothic" panose="020B0502020202020204" pitchFamily="34" charset="0"/>
                        </a:rPr>
                        <a:t>Kathia</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0800172"/>
                  </a:ext>
                </a:extLst>
              </a:tr>
              <a:tr h="275885">
                <a:tc>
                  <a:txBody>
                    <a:bodyPr/>
                    <a:lstStyle/>
                    <a:p>
                      <a:r>
                        <a:rPr lang="es-MX" sz="1000" dirty="0">
                          <a:solidFill>
                            <a:schemeClr val="tx1"/>
                          </a:solidFill>
                          <a:latin typeface="Century Gothic" panose="020B0502020202020204" pitchFamily="34" charset="0"/>
                        </a:rPr>
                        <a:t>Kenya</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7181164"/>
                  </a:ext>
                </a:extLst>
              </a:tr>
              <a:tr h="275885">
                <a:tc>
                  <a:txBody>
                    <a:bodyPr/>
                    <a:lstStyle/>
                    <a:p>
                      <a:r>
                        <a:rPr lang="es-MX" sz="1000" dirty="0">
                          <a:solidFill>
                            <a:schemeClr val="tx1"/>
                          </a:solidFill>
                          <a:latin typeface="Century Gothic" panose="020B0502020202020204" pitchFamily="34" charset="0"/>
                        </a:rPr>
                        <a:t>Victoria</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1526664"/>
                  </a:ext>
                </a:extLst>
              </a:tr>
              <a:tr h="275885">
                <a:tc>
                  <a:txBody>
                    <a:bodyPr/>
                    <a:lstStyle/>
                    <a:p>
                      <a:r>
                        <a:rPr lang="es-MX" sz="1000" dirty="0">
                          <a:solidFill>
                            <a:schemeClr val="tx1"/>
                          </a:solidFill>
                          <a:latin typeface="Century Gothic" panose="020B0502020202020204" pitchFamily="34" charset="0"/>
                        </a:rPr>
                        <a:t>Alfonso</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9049774"/>
                  </a:ext>
                </a:extLst>
              </a:tr>
              <a:tr h="275885">
                <a:tc>
                  <a:txBody>
                    <a:bodyPr/>
                    <a:lstStyle/>
                    <a:p>
                      <a:r>
                        <a:rPr lang="es-MX" sz="1000" dirty="0">
                          <a:solidFill>
                            <a:schemeClr val="tx1"/>
                          </a:solidFill>
                          <a:latin typeface="Century Gothic" panose="020B0502020202020204" pitchFamily="34" charset="0"/>
                        </a:rPr>
                        <a:t>Ximena Janeth</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7729512"/>
                  </a:ext>
                </a:extLst>
              </a:tr>
              <a:tr h="275885">
                <a:tc>
                  <a:txBody>
                    <a:bodyPr/>
                    <a:lstStyle/>
                    <a:p>
                      <a:r>
                        <a:rPr lang="es-MX" sz="1000" dirty="0">
                          <a:solidFill>
                            <a:schemeClr val="tx1"/>
                          </a:solidFill>
                          <a:latin typeface="Century Gothic" panose="020B0502020202020204" pitchFamily="34" charset="0"/>
                        </a:rPr>
                        <a:t>Isaías Alejandro</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1976073"/>
                  </a:ext>
                </a:extLst>
              </a:tr>
              <a:tr h="275885">
                <a:tc>
                  <a:txBody>
                    <a:bodyPr/>
                    <a:lstStyle/>
                    <a:p>
                      <a:r>
                        <a:rPr lang="es-MX" sz="1000" dirty="0">
                          <a:solidFill>
                            <a:schemeClr val="tx1"/>
                          </a:solidFill>
                          <a:latin typeface="Century Gothic" panose="020B0502020202020204" pitchFamily="34" charset="0"/>
                        </a:rPr>
                        <a:t>Gabriel Nicolás</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9479104"/>
                  </a:ext>
                </a:extLst>
              </a:tr>
              <a:tr h="275885">
                <a:tc>
                  <a:txBody>
                    <a:bodyPr/>
                    <a:lstStyle/>
                    <a:p>
                      <a:r>
                        <a:rPr lang="es-MX" sz="1000" dirty="0">
                          <a:solidFill>
                            <a:schemeClr val="tx1"/>
                          </a:solidFill>
                          <a:latin typeface="Century Gothic" panose="020B0502020202020204" pitchFamily="34" charset="0"/>
                        </a:rPr>
                        <a:t>Osmara</a:t>
                      </a:r>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00" dirty="0">
                        <a:solidFill>
                          <a:schemeClr val="tx1"/>
                        </a:solidFill>
                        <a:latin typeface="Century Gothic" panose="020B0502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4694504"/>
                  </a:ext>
                </a:extLst>
              </a:tr>
            </a:tbl>
          </a:graphicData>
        </a:graphic>
      </p:graphicFrame>
      <p:sp>
        <p:nvSpPr>
          <p:cNvPr id="3" name="Rectángulo 2">
            <a:extLst>
              <a:ext uri="{FF2B5EF4-FFF2-40B4-BE49-F238E27FC236}">
                <a16:creationId xmlns:a16="http://schemas.microsoft.com/office/drawing/2014/main" id="{A3FFED2A-B62D-6907-65E8-692D74B5F646}"/>
              </a:ext>
            </a:extLst>
          </p:cNvPr>
          <p:cNvSpPr/>
          <p:nvPr/>
        </p:nvSpPr>
        <p:spPr>
          <a:xfrm>
            <a:off x="561129" y="66278"/>
            <a:ext cx="8021748" cy="523220"/>
          </a:xfrm>
          <a:prstGeom prst="rect">
            <a:avLst/>
          </a:prstGeom>
          <a:noFill/>
        </p:spPr>
        <p:txBody>
          <a:bodyPr wrap="none" lIns="91440" tIns="45720" rIns="91440" bIns="45720">
            <a:spAutoFit/>
          </a:bodyPr>
          <a:lstStyle/>
          <a:p>
            <a:pPr algn="ctr"/>
            <a:r>
              <a:rPr lang="es-ES" sz="1400" b="1" cap="none" spc="0" dirty="0">
                <a:ln w="0"/>
                <a:solidFill>
                  <a:schemeClr val="tx1"/>
                </a:solidFill>
                <a:latin typeface="Century Gothic" panose="020B0502020202020204" pitchFamily="34" charset="0"/>
              </a:rPr>
              <a:t>EVALUACIÓN DE LOS PDA</a:t>
            </a:r>
          </a:p>
          <a:p>
            <a:pPr algn="ctr"/>
            <a:r>
              <a:rPr lang="es-ES" sz="1400" b="1" cap="none" spc="0" dirty="0">
                <a:ln w="0"/>
                <a:solidFill>
                  <a:schemeClr val="tx1"/>
                </a:solidFill>
                <a:latin typeface="Century Gothic" panose="020B0502020202020204" pitchFamily="34" charset="0"/>
              </a:rPr>
              <a:t>Maestra Carolina Dueñaz Valdez                                                                                               3°</a:t>
            </a:r>
            <a:r>
              <a:rPr lang="es-ES" sz="1400" b="1" dirty="0">
                <a:ln w="0"/>
                <a:latin typeface="Century Gothic" panose="020B0502020202020204" pitchFamily="34" charset="0"/>
              </a:rPr>
              <a:t>A</a:t>
            </a:r>
            <a:endParaRPr lang="es-ES" sz="1400" b="1" cap="none" spc="0" dirty="0">
              <a:ln w="0"/>
              <a:solidFill>
                <a:schemeClr val="tx1"/>
              </a:solidFill>
              <a:latin typeface="Century Gothic" panose="020B0502020202020204" pitchFamily="34" charset="0"/>
            </a:endParaRPr>
          </a:p>
        </p:txBody>
      </p:sp>
    </p:spTree>
    <p:extLst>
      <p:ext uri="{BB962C8B-B14F-4D97-AF65-F5344CB8AC3E}">
        <p14:creationId xmlns:p14="http://schemas.microsoft.com/office/powerpoint/2010/main" val="706733606"/>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1054</TotalTime>
  <Words>3212</Words>
  <Application>Microsoft Office PowerPoint</Application>
  <PresentationFormat>Carta (216 x 279 mm)</PresentationFormat>
  <Paragraphs>547</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Lic. Carolina Dueñaz</dc:creator>
  <cp:lastModifiedBy>Graciela Cruz Mateo</cp:lastModifiedBy>
  <cp:revision>9</cp:revision>
  <dcterms:created xsi:type="dcterms:W3CDTF">2023-09-24T03:56:10Z</dcterms:created>
  <dcterms:modified xsi:type="dcterms:W3CDTF">2024-06-01T21:45:05Z</dcterms:modified>
</cp:coreProperties>
</file>