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0" r:id="rId4"/>
    <p:sldId id="263" r:id="rId5"/>
    <p:sldId id="264" r:id="rId6"/>
    <p:sldId id="265" r:id="rId7"/>
    <p:sldId id="266" r:id="rId8"/>
    <p:sldId id="267" r:id="rId9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00"/>
    <a:srgbClr val="19C3FF"/>
    <a:srgbClr val="B38E5D"/>
    <a:srgbClr val="66FFCC"/>
    <a:srgbClr val="006699"/>
    <a:srgbClr val="D4C19C"/>
    <a:srgbClr val="79C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9A50B-F7F5-4FD2-BB1E-B4D9EEF4E7AC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83942-823F-4857-B100-8C87A0BF4A3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39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876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219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69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969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149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627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920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19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585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20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825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E458C-3FC2-47FB-8BC6-AF957F3D83B0}" type="datetimeFigureOut">
              <a:rPr lang="es-MX" smtClean="0"/>
              <a:t>10/05/2019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7C958-70DD-4397-967E-906EBECE04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1755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"/>
          <a:stretch/>
        </p:blipFill>
        <p:spPr>
          <a:xfrm>
            <a:off x="-34183" y="2426"/>
            <a:ext cx="9105354" cy="6855574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9029164" y="0"/>
            <a:ext cx="316283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/>
          <p:cNvSpPr/>
          <p:nvPr/>
        </p:nvSpPr>
        <p:spPr>
          <a:xfrm>
            <a:off x="4994101" y="6018412"/>
            <a:ext cx="34102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400" dirty="0">
                <a:solidFill>
                  <a:srgbClr val="D4C19C"/>
                </a:solidFill>
                <a:latin typeface="Montserrat" panose="00000500000000000000" pitchFamily="2" charset="0"/>
              </a:rPr>
              <a:t>CICLO </a:t>
            </a:r>
            <a:r>
              <a:rPr lang="es-MX" sz="1400" dirty="0" smtClean="0">
                <a:solidFill>
                  <a:srgbClr val="D4C19C"/>
                </a:solidFill>
                <a:latin typeface="Montserrat" panose="00000500000000000000" pitchFamily="2" charset="0"/>
              </a:rPr>
              <a:t>ESCOLAR | </a:t>
            </a:r>
            <a:r>
              <a:rPr lang="es-MX" sz="1400" b="1" dirty="0" smtClean="0">
                <a:solidFill>
                  <a:srgbClr val="D4C19C"/>
                </a:solidFill>
                <a:latin typeface="Montserrat" panose="00000500000000000000" pitchFamily="2" charset="0"/>
              </a:rPr>
              <a:t>2018-2019</a:t>
            </a:r>
            <a:endParaRPr lang="es-MX" sz="1400" dirty="0">
              <a:solidFill>
                <a:srgbClr val="D4C19C"/>
              </a:solidFill>
              <a:latin typeface="Montserrat" panose="00000500000000000000" pitchFamily="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870229" y="0"/>
            <a:ext cx="334297" cy="6858000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gradFill flip="none" rotWithShape="1">
                <a:gsLst>
                  <a:gs pos="0">
                    <a:schemeClr val="lt1">
                      <a:shade val="30000"/>
                      <a:satMod val="115000"/>
                    </a:schemeClr>
                  </a:gs>
                  <a:gs pos="50000">
                    <a:schemeClr val="lt1">
                      <a:shade val="67500"/>
                      <a:satMod val="115000"/>
                    </a:schemeClr>
                  </a:gs>
                  <a:gs pos="100000">
                    <a:schemeClr val="lt1">
                      <a:shade val="100000"/>
                      <a:satMod val="115000"/>
                    </a:scheme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9482792" y="1091719"/>
            <a:ext cx="2389238" cy="671742"/>
          </a:xfrm>
          <a:prstGeom prst="rect">
            <a:avLst/>
          </a:prstGeom>
          <a:solidFill>
            <a:srgbClr val="FF99CC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latin typeface="Montserrat" panose="00000500000000000000" pitchFamily="2" charset="0"/>
              </a:rPr>
              <a:t>SEGUNDA SESIÓN</a:t>
            </a:r>
          </a:p>
        </p:txBody>
      </p:sp>
      <p:sp>
        <p:nvSpPr>
          <p:cNvPr id="9" name="Rectángulo 8"/>
          <p:cNvSpPr/>
          <p:nvPr/>
        </p:nvSpPr>
        <p:spPr>
          <a:xfrm>
            <a:off x="9479892" y="1884793"/>
            <a:ext cx="2389238" cy="6993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32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latin typeface="Montserrat" panose="00000500000000000000" pitchFamily="2" charset="0"/>
              </a:rPr>
              <a:t>TERCERA SESIÓN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9479892" y="2716130"/>
            <a:ext cx="2389238" cy="67105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latin typeface="Montserrat" panose="00000500000000000000" pitchFamily="2" charset="0"/>
              </a:rPr>
              <a:t>CUARTA SESIÓN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9482792" y="290233"/>
            <a:ext cx="2389238" cy="671052"/>
          </a:xfrm>
          <a:prstGeom prst="rect">
            <a:avLst/>
          </a:prstGeom>
          <a:gradFill flip="none" rotWithShape="1">
            <a:gsLst>
              <a:gs pos="0">
                <a:srgbClr val="CC66FF">
                  <a:tint val="66000"/>
                  <a:satMod val="160000"/>
                  <a:alpha val="0"/>
                </a:srgbClr>
              </a:gs>
              <a:gs pos="75000">
                <a:srgbClr val="CC66FF">
                  <a:tint val="44500"/>
                  <a:satMod val="160000"/>
                </a:srgbClr>
              </a:gs>
              <a:gs pos="100000">
                <a:srgbClr val="CC66FF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latin typeface="Montserrat" panose="00000500000000000000" pitchFamily="2" charset="0"/>
              </a:rPr>
              <a:t>PRIMERA SESIÓN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9472517" y="4315868"/>
            <a:ext cx="2396613" cy="671052"/>
          </a:xfrm>
          <a:prstGeom prst="rect">
            <a:avLst/>
          </a:prstGeom>
          <a:gradFill flip="none" rotWithShape="1">
            <a:gsLst>
              <a:gs pos="0">
                <a:srgbClr val="66FFCC">
                  <a:tint val="66000"/>
                  <a:satMod val="160000"/>
                </a:srgbClr>
              </a:gs>
              <a:gs pos="50000">
                <a:srgbClr val="66FFCC">
                  <a:tint val="44500"/>
                  <a:satMod val="160000"/>
                </a:srgbClr>
              </a:gs>
              <a:gs pos="100000">
                <a:srgbClr val="66FFCC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/>
                </a:solidFill>
                <a:latin typeface="Montserrat" panose="00000500000000000000" pitchFamily="2" charset="0"/>
              </a:rPr>
              <a:t>SEXTA SESIÓN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9479892" y="5888628"/>
            <a:ext cx="2389238" cy="701005"/>
          </a:xfrm>
          <a:prstGeom prst="rect">
            <a:avLst/>
          </a:prstGeom>
          <a:gradFill flip="none" rotWithShape="1">
            <a:gsLst>
              <a:gs pos="0">
                <a:srgbClr val="6699FF">
                  <a:tint val="66000"/>
                  <a:satMod val="160000"/>
                </a:srgbClr>
              </a:gs>
              <a:gs pos="50000">
                <a:srgbClr val="6699FF">
                  <a:tint val="44500"/>
                  <a:satMod val="160000"/>
                </a:srgbClr>
              </a:gs>
              <a:gs pos="100000">
                <a:srgbClr val="6699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latin typeface="Montserrat" panose="00000500000000000000" pitchFamily="2" charset="0"/>
              </a:rPr>
              <a:t>OCTAVA SESIÓN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9495318" y="5102248"/>
            <a:ext cx="2709208" cy="671052"/>
          </a:xfrm>
          <a:prstGeom prst="rect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latin typeface="Montserrat" panose="00000500000000000000" pitchFamily="2" charset="0"/>
              </a:rPr>
              <a:t>SÉPTIMA SESIÓN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9472517" y="3507688"/>
            <a:ext cx="2389239" cy="6710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bg1"/>
                </a:solidFill>
                <a:latin typeface="Montserrat" panose="00000500000000000000" pitchFamily="2" charset="0"/>
              </a:rPr>
              <a:t>QUINTA SESIÓN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5029" t="1209" r="-1" b="-831"/>
          <a:stretch/>
        </p:blipFill>
        <p:spPr>
          <a:xfrm>
            <a:off x="9113178" y="82193"/>
            <a:ext cx="244440" cy="6775807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4473685" y="4353827"/>
            <a:ext cx="3924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 smtClean="0">
                <a:solidFill>
                  <a:schemeClr val="bg1"/>
                </a:solidFill>
                <a:latin typeface="Montserrat Medium" panose="00000600000000000000" pitchFamily="2" charset="0"/>
              </a:rPr>
              <a:t>INICIAL</a:t>
            </a:r>
            <a:endParaRPr lang="es-MX" sz="2400" b="1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4474378" y="5145386"/>
            <a:ext cx="39299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600" spc="225" dirty="0">
                <a:solidFill>
                  <a:schemeClr val="bg1"/>
                </a:solidFill>
                <a:latin typeface="Montserrat Medium" panose="00000600000000000000" pitchFamily="2" charset="0"/>
              </a:rPr>
              <a:t>Ficha de trabajo </a:t>
            </a:r>
            <a:r>
              <a:rPr lang="es-MX" sz="1600" spc="225" dirty="0" smtClean="0">
                <a:solidFill>
                  <a:schemeClr val="bg1"/>
                </a:solidFill>
                <a:latin typeface="Montserrat Medium" panose="00000600000000000000" pitchFamily="2" charset="0"/>
              </a:rPr>
              <a:t>de la  </a:t>
            </a:r>
            <a:r>
              <a:rPr lang="es-MX" sz="1600" spc="225" dirty="0">
                <a:solidFill>
                  <a:schemeClr val="bg1"/>
                </a:solidFill>
                <a:latin typeface="Montserrat Medium" panose="00000600000000000000" pitchFamily="2" charset="0"/>
              </a:rPr>
              <a:t>Estrategia Educativa </a:t>
            </a:r>
            <a:r>
              <a:rPr lang="es-MX" sz="1600" spc="225" dirty="0" smtClean="0">
                <a:solidFill>
                  <a:schemeClr val="bg1"/>
                </a:solidFill>
                <a:latin typeface="Montserrat Medium" panose="00000600000000000000" pitchFamily="2" charset="0"/>
              </a:rPr>
              <a:t>Local</a:t>
            </a:r>
            <a:endParaRPr lang="es-MX" sz="1600" dirty="0">
              <a:solidFill>
                <a:schemeClr val="bg1"/>
              </a:solidFill>
              <a:latin typeface="Montserrat Medium" panose="00000600000000000000" pitchFamily="2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-34183" y="2681"/>
            <a:ext cx="590774" cy="688513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19" name="CuadroTexto 18"/>
          <p:cNvSpPr txBox="1"/>
          <p:nvPr/>
        </p:nvSpPr>
        <p:spPr>
          <a:xfrm>
            <a:off x="1" y="0"/>
            <a:ext cx="553998" cy="688781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rgbClr val="691932"/>
                </a:solidFill>
                <a:latin typeface="Montserrat Medium" panose="00000600000000000000" pitchFamily="2" charset="0"/>
              </a:rPr>
              <a:t>EDUCACIÓN</a:t>
            </a:r>
            <a:r>
              <a:rPr lang="es-MX" sz="2400" dirty="0" smtClean="0">
                <a:solidFill>
                  <a:srgbClr val="420E15"/>
                </a:solidFill>
                <a:latin typeface="Montserrat Medium" panose="00000600000000000000" pitchFamily="2" charset="0"/>
              </a:rPr>
              <a:t> </a:t>
            </a:r>
            <a:r>
              <a:rPr lang="es-MX" sz="2400" dirty="0" smtClean="0">
                <a:solidFill>
                  <a:srgbClr val="691932"/>
                </a:solidFill>
                <a:latin typeface="Montserrat Medium" panose="00000600000000000000" pitchFamily="2" charset="0"/>
              </a:rPr>
              <a:t>BÁSICA</a:t>
            </a:r>
            <a:endParaRPr lang="es-MX" sz="2400" dirty="0">
              <a:solidFill>
                <a:srgbClr val="691932"/>
              </a:solidFill>
              <a:latin typeface="Montserrat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20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-8077" y="-3731"/>
            <a:ext cx="12214404" cy="6861730"/>
            <a:chOff x="-8077" y="-3731"/>
            <a:chExt cx="12214404" cy="6861730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536"/>
            <a:stretch/>
          </p:blipFill>
          <p:spPr>
            <a:xfrm>
              <a:off x="-8077" y="2372336"/>
              <a:ext cx="5639444" cy="4485663"/>
            </a:xfrm>
            <a:prstGeom prst="rect">
              <a:avLst/>
            </a:prstGeom>
          </p:spPr>
        </p:pic>
        <p:sp>
          <p:nvSpPr>
            <p:cNvPr id="10" name="Rectángulo 9"/>
            <p:cNvSpPr/>
            <p:nvPr/>
          </p:nvSpPr>
          <p:spPr>
            <a:xfrm>
              <a:off x="11872030" y="-3731"/>
              <a:ext cx="334297" cy="6858000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1295551" y="965034"/>
            <a:ext cx="952289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Directorio</a:t>
            </a:r>
          </a:p>
          <a:p>
            <a:endParaRPr lang="es-MX" b="1" dirty="0">
              <a:solidFill>
                <a:srgbClr val="800000"/>
              </a:solidFill>
              <a:latin typeface="Montserrat" panose="00000500000000000000" pitchFamily="2" charset="0"/>
            </a:endParaRPr>
          </a:p>
          <a:p>
            <a:pPr algn="r"/>
            <a:r>
              <a:rPr lang="es-MX" sz="1400" dirty="0" smtClean="0">
                <a:latin typeface="Montserrat" panose="00000500000000000000" pitchFamily="2" charset="0"/>
              </a:rPr>
              <a:t>Esteban Moctezuma Barragán</a:t>
            </a: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Secretaría de Educación Pública</a:t>
            </a:r>
          </a:p>
          <a:p>
            <a:pPr algn="r"/>
            <a:endParaRPr lang="es-MX" sz="1400" b="1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Luis Humberto Fernández </a:t>
            </a:r>
            <a:r>
              <a:rPr lang="es-MX" sz="1400" dirty="0" smtClean="0">
                <a:latin typeface="Montserrat" panose="00000500000000000000" pitchFamily="2" charset="0"/>
              </a:rPr>
              <a:t>Fuentes</a:t>
            </a: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Autoridad Educativa Federal en la Ciudad de México</a:t>
            </a:r>
          </a:p>
          <a:p>
            <a:pPr algn="r"/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María </a:t>
            </a:r>
            <a:r>
              <a:rPr lang="es-MX" sz="1400" dirty="0" err="1">
                <a:latin typeface="Montserrat" panose="00000500000000000000" pitchFamily="2" charset="0"/>
              </a:rPr>
              <a:t>Deifilia</a:t>
            </a:r>
            <a:r>
              <a:rPr lang="es-MX" sz="1400" dirty="0">
                <a:latin typeface="Montserrat" panose="00000500000000000000" pitchFamily="2" charset="0"/>
              </a:rPr>
              <a:t> Madrigal </a:t>
            </a:r>
            <a:r>
              <a:rPr lang="es-MX" sz="1400" dirty="0" smtClean="0">
                <a:latin typeface="Montserrat" panose="00000500000000000000" pitchFamily="2" charset="0"/>
              </a:rPr>
              <a:t>Figueroa</a:t>
            </a:r>
            <a:endParaRPr lang="es-MX" sz="1400" b="1" dirty="0">
              <a:latin typeface="Montserrat" panose="00000500000000000000" pitchFamily="2" charset="0"/>
            </a:endParaRP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Dirección General de Operación de Servicios Educativos</a:t>
            </a:r>
          </a:p>
          <a:p>
            <a:pPr algn="r"/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Maricela Méndez </a:t>
            </a:r>
            <a:r>
              <a:rPr lang="es-MX" sz="1400" dirty="0" smtClean="0">
                <a:latin typeface="Montserrat" panose="00000500000000000000" pitchFamily="2" charset="0"/>
              </a:rPr>
              <a:t>Trinidad</a:t>
            </a:r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Dirección General de Servicios Educativos Iztapalapa</a:t>
            </a:r>
          </a:p>
          <a:p>
            <a:pPr algn="r"/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dirty="0" smtClean="0">
                <a:latin typeface="Montserrat" panose="00000500000000000000" pitchFamily="2" charset="0"/>
              </a:rPr>
              <a:t>Ernesto Gutiérrez Garcés</a:t>
            </a:r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Dirección General de Educación Secundaria Técnica</a:t>
            </a:r>
          </a:p>
          <a:p>
            <a:pPr algn="r"/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Rosario Sánchez </a:t>
            </a:r>
            <a:r>
              <a:rPr lang="es-MX" sz="1400" dirty="0" smtClean="0">
                <a:latin typeface="Montserrat" panose="00000500000000000000" pitchFamily="2" charset="0"/>
              </a:rPr>
              <a:t>Ramos</a:t>
            </a:r>
            <a:endParaRPr lang="es-MX" sz="1400" b="1" dirty="0" smtClean="0">
              <a:latin typeface="Montserrat" panose="00000500000000000000" pitchFamily="2" charset="0"/>
            </a:endParaRPr>
          </a:p>
          <a:p>
            <a:pPr algn="r"/>
            <a:r>
              <a:rPr lang="es-MX" sz="1400" b="1" dirty="0" smtClean="0">
                <a:latin typeface="Montserrat" panose="00000500000000000000" pitchFamily="2" charset="0"/>
              </a:rPr>
              <a:t>Dirección General de Innovación y Fortalecimiento Académico</a:t>
            </a:r>
            <a:endParaRPr lang="es-MX" sz="1400" b="1" dirty="0" smtClean="0">
              <a:solidFill>
                <a:srgbClr val="800000"/>
              </a:solidFill>
              <a:latin typeface="Montserrat" panose="00000500000000000000" pitchFamily="2" charset="0"/>
            </a:endParaRPr>
          </a:p>
          <a:p>
            <a:endParaRPr lang="es-MX" sz="1400" b="1" dirty="0">
              <a:solidFill>
                <a:srgbClr val="800000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41861" y="4950740"/>
            <a:ext cx="29544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8D003C"/>
                </a:solidFill>
                <a:latin typeface="Montserrat" panose="00000500000000000000" pitchFamily="2" charset="0"/>
              </a:rPr>
              <a:t>ESCOLAR</a:t>
            </a:r>
            <a:endParaRPr lang="es-MX" sz="1200" b="1" dirty="0">
              <a:latin typeface="Montserrat" panose="00000500000000000000" pitchFamily="2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093189" y="5227739"/>
            <a:ext cx="1651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b="1" dirty="0" smtClean="0">
                <a:solidFill>
                  <a:srgbClr val="8D003C"/>
                </a:solidFill>
                <a:latin typeface="Montserrat" panose="00000500000000000000" pitchFamily="2" charset="0"/>
              </a:rPr>
              <a:t>SÉPTIMA </a:t>
            </a:r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SESIÓN</a:t>
            </a:r>
          </a:p>
          <a:p>
            <a:pPr algn="ctr"/>
            <a:r>
              <a:rPr lang="es-MX" sz="1200" dirty="0">
                <a:solidFill>
                  <a:srgbClr val="8D003C"/>
                </a:solidFill>
                <a:latin typeface="Montserrat" panose="00000500000000000000" pitchFamily="2" charset="0"/>
              </a:rPr>
              <a:t>FASE ORDINARIA</a:t>
            </a:r>
            <a:endParaRPr lang="es-MX" sz="1200" dirty="0">
              <a:latin typeface="Montserrat" panose="00000500000000000000" pitchFamily="2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181680" y="5725980"/>
            <a:ext cx="1563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dirty="0">
                <a:solidFill>
                  <a:srgbClr val="8D003C"/>
                </a:solidFill>
                <a:latin typeface="Montserrat" panose="00000500000000000000" pitchFamily="2" charset="0"/>
              </a:rPr>
              <a:t>CICLO ESCOLAR</a:t>
            </a:r>
          </a:p>
          <a:p>
            <a:pPr algn="ctr"/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2018-2019</a:t>
            </a:r>
            <a:endParaRPr lang="es-MX" sz="1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-8077" y="-3731"/>
            <a:ext cx="12214404" cy="6861730"/>
            <a:chOff x="-8077" y="-3731"/>
            <a:chExt cx="12214404" cy="6861730"/>
          </a:xfrm>
        </p:grpSpPr>
        <p:grpSp>
          <p:nvGrpSpPr>
            <p:cNvPr id="6" name="Grupo 5"/>
            <p:cNvGrpSpPr/>
            <p:nvPr/>
          </p:nvGrpSpPr>
          <p:grpSpPr>
            <a:xfrm>
              <a:off x="-8077" y="-3731"/>
              <a:ext cx="12214404" cy="6861730"/>
              <a:chOff x="-8077" y="-3731"/>
              <a:chExt cx="12214404" cy="6861730"/>
            </a:xfrm>
          </p:grpSpPr>
          <p:pic>
            <p:nvPicPr>
              <p:cNvPr id="5" name="Imagen 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8536"/>
              <a:stretch/>
            </p:blipFill>
            <p:spPr>
              <a:xfrm>
                <a:off x="-8077" y="2372336"/>
                <a:ext cx="5639444" cy="4485663"/>
              </a:xfrm>
              <a:prstGeom prst="rect">
                <a:avLst/>
              </a:prstGeom>
            </p:spPr>
          </p:pic>
          <p:sp>
            <p:nvSpPr>
              <p:cNvPr id="4" name="Rectángulo 3"/>
              <p:cNvSpPr/>
              <p:nvPr/>
            </p:nvSpPr>
            <p:spPr>
              <a:xfrm>
                <a:off x="11872030" y="-3731"/>
                <a:ext cx="334297" cy="6858000"/>
              </a:xfrm>
              <a:prstGeom prst="rect">
                <a:avLst/>
              </a:prstGeom>
              <a:solidFill>
                <a:srgbClr val="66003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>
                  <a:gradFill flip="none" rotWithShape="1">
                    <a:gsLst>
                      <a:gs pos="0">
                        <a:schemeClr val="lt1">
                          <a:shade val="30000"/>
                          <a:satMod val="115000"/>
                        </a:schemeClr>
                      </a:gs>
                      <a:gs pos="50000">
                        <a:schemeClr val="lt1">
                          <a:shade val="67500"/>
                          <a:satMod val="115000"/>
                        </a:schemeClr>
                      </a:gs>
                      <a:gs pos="100000">
                        <a:schemeClr val="lt1">
                          <a:shade val="100000"/>
                          <a:satMod val="115000"/>
                        </a:schemeClr>
                      </a:gs>
                    </a:gsLst>
                    <a:lin ang="5400000" scaled="1"/>
                    <a:tileRect/>
                  </a:gradFill>
                </a:endParaRPr>
              </a:p>
            </p:txBody>
          </p:sp>
        </p:grpSp>
        <p:sp>
          <p:nvSpPr>
            <p:cNvPr id="7" name="Rectángulo 6"/>
            <p:cNvSpPr/>
            <p:nvPr/>
          </p:nvSpPr>
          <p:spPr>
            <a:xfrm>
              <a:off x="8187040" y="6362337"/>
              <a:ext cx="341023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s-MX" sz="1000" dirty="0">
                  <a:latin typeface="Montserrat" panose="00000500000000000000" pitchFamily="2" charset="0"/>
                </a:rPr>
                <a:t>CICLO </a:t>
              </a:r>
              <a:r>
                <a:rPr lang="es-MX" sz="1000" dirty="0" smtClean="0">
                  <a:latin typeface="Montserrat" panose="00000500000000000000" pitchFamily="2" charset="0"/>
                </a:rPr>
                <a:t>ESCOLAR | </a:t>
              </a:r>
              <a:r>
                <a:rPr lang="es-MX" sz="1000" b="1" dirty="0" smtClean="0">
                  <a:solidFill>
                    <a:srgbClr val="B38E5D"/>
                  </a:solidFill>
                  <a:latin typeface="Montserrat" panose="00000500000000000000" pitchFamily="2" charset="0"/>
                </a:rPr>
                <a:t>2018-2019</a:t>
              </a:r>
              <a:endParaRPr lang="es-MX" sz="1000" dirty="0">
                <a:solidFill>
                  <a:srgbClr val="B38E5D"/>
                </a:solidFill>
                <a:latin typeface="Montserrat" panose="00000500000000000000" pitchFamily="2" charset="0"/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915375" y="519661"/>
            <a:ext cx="99814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Introducción</a:t>
            </a:r>
          </a:p>
          <a:p>
            <a:pPr algn="just"/>
            <a:endParaRPr lang="es-MX" dirty="0">
              <a:latin typeface="Montserrat" panose="00000500000000000000" pitchFamily="2" charset="0"/>
            </a:endParaRPr>
          </a:p>
          <a:p>
            <a:pPr algn="just"/>
            <a:r>
              <a:rPr lang="es-MX" dirty="0" smtClean="0">
                <a:latin typeface="Montserrat" panose="00000500000000000000" pitchFamily="2" charset="0"/>
              </a:rPr>
              <a:t>Actualmente</a:t>
            </a:r>
            <a:r>
              <a:rPr lang="es-MX" dirty="0">
                <a:latin typeface="Montserrat" panose="00000500000000000000" pitchFamily="2" charset="0"/>
              </a:rPr>
              <a:t>, la Autoridad Educativa Federal en la Ciudad de México (</a:t>
            </a:r>
            <a:r>
              <a:rPr lang="es-MX" dirty="0" err="1">
                <a:latin typeface="Montserrat" panose="00000500000000000000" pitchFamily="2" charset="0"/>
              </a:rPr>
              <a:t>AEFCM</a:t>
            </a:r>
            <a:r>
              <a:rPr lang="es-MX" dirty="0">
                <a:latin typeface="Montserrat" panose="00000500000000000000" pitchFamily="2" charset="0"/>
              </a:rPr>
              <a:t>) promueve nuevas acciones en las que se considera la importancia de la participación del personal técnico de la estructura de los niveles y las modalidades educativos, en la realización de materiales para el trabajo en Consejos Técnicos Escolares (</a:t>
            </a:r>
            <a:r>
              <a:rPr lang="es-MX" dirty="0" err="1">
                <a:latin typeface="Montserrat" panose="00000500000000000000" pitchFamily="2" charset="0"/>
              </a:rPr>
              <a:t>CTE</a:t>
            </a:r>
            <a:r>
              <a:rPr lang="es-MX" dirty="0">
                <a:latin typeface="Montserrat" panose="00000500000000000000" pitchFamily="2" charset="0"/>
              </a:rPr>
              <a:t>), pertinentes y útiles para tomar y ejecutar decisiones enfocadas a alcanzar el máximo logro de los aprendizajes de los alumnos</a:t>
            </a:r>
            <a:r>
              <a:rPr lang="es-MX" dirty="0" smtClean="0">
                <a:latin typeface="Montserrat" panose="00000500000000000000" pitchFamily="2" charset="0"/>
              </a:rPr>
              <a:t>.</a:t>
            </a:r>
          </a:p>
          <a:p>
            <a:pPr algn="just"/>
            <a:endParaRPr lang="es-MX" dirty="0">
              <a:latin typeface="Montserrat" panose="00000500000000000000" pitchFamily="2" charset="0"/>
            </a:endParaRPr>
          </a:p>
          <a:p>
            <a:pPr algn="just"/>
            <a:r>
              <a:rPr lang="es-MX" dirty="0">
                <a:latin typeface="Montserrat" panose="00000500000000000000" pitchFamily="2" charset="0"/>
              </a:rPr>
              <a:t>Derivado de lo anterior, la séptima sesión ordinaria de </a:t>
            </a:r>
            <a:r>
              <a:rPr lang="es-MX" dirty="0" err="1">
                <a:latin typeface="Montserrat" panose="00000500000000000000" pitchFamily="2" charset="0"/>
              </a:rPr>
              <a:t>CTE</a:t>
            </a:r>
            <a:r>
              <a:rPr lang="es-MX" dirty="0">
                <a:latin typeface="Montserrat" panose="00000500000000000000" pitchFamily="2" charset="0"/>
              </a:rPr>
              <a:t> da continuidad a las temáticas que se han propuesto para orientar la práctica docente en relación a la planeación y la evaluación, para realizar mejoras pertinentes a la tarea didáctica; así como la realización de las estrategias didácticas encaminadas a lograr mejores resultados educativos, al cierre del presente ciclo escolar</a:t>
            </a:r>
            <a:r>
              <a:rPr lang="es-MX" dirty="0" smtClean="0">
                <a:latin typeface="Montserrat" panose="00000500000000000000" pitchFamily="2" charset="0"/>
              </a:rPr>
              <a:t>.</a:t>
            </a:r>
          </a:p>
          <a:p>
            <a:pPr algn="just"/>
            <a:endParaRPr lang="es-MX" dirty="0">
              <a:latin typeface="Montserrat" panose="00000500000000000000" pitchFamily="2" charset="0"/>
            </a:endParaRPr>
          </a:p>
          <a:p>
            <a:pPr algn="just"/>
            <a:r>
              <a:rPr lang="es-MX" dirty="0">
                <a:latin typeface="Montserrat" panose="00000500000000000000" pitchFamily="2" charset="0"/>
              </a:rPr>
              <a:t>La </a:t>
            </a:r>
            <a:r>
              <a:rPr lang="es-MX" dirty="0" err="1">
                <a:latin typeface="Montserrat" panose="00000500000000000000" pitchFamily="2" charset="0"/>
              </a:rPr>
              <a:t>AEFCM</a:t>
            </a:r>
            <a:r>
              <a:rPr lang="es-MX" dirty="0">
                <a:latin typeface="Montserrat" panose="00000500000000000000" pitchFamily="2" charset="0"/>
              </a:rPr>
              <a:t> pone a disposición de los colectivos docentes la presente </a:t>
            </a:r>
            <a:r>
              <a:rPr lang="es-MX" i="1" dirty="0">
                <a:latin typeface="Montserrat" panose="00000500000000000000" pitchFamily="2" charset="0"/>
              </a:rPr>
              <a:t>Ficha de trabajo de la Estrategia Educativa Local</a:t>
            </a:r>
            <a:r>
              <a:rPr lang="es-MX" dirty="0">
                <a:latin typeface="Montserrat" panose="00000500000000000000" pitchFamily="2" charset="0"/>
              </a:rPr>
              <a:t> (</a:t>
            </a:r>
            <a:r>
              <a:rPr lang="es-MX" dirty="0" err="1">
                <a:latin typeface="Montserrat" panose="00000500000000000000" pitchFamily="2" charset="0"/>
              </a:rPr>
              <a:t>EEL</a:t>
            </a:r>
            <a:r>
              <a:rPr lang="es-MX" dirty="0">
                <a:latin typeface="Montserrat" panose="00000500000000000000" pitchFamily="2" charset="0"/>
              </a:rPr>
              <a:t>), con la intención de proponer actividades que impulsen la reflexión, fortalezcan las prácticas educativas e incentiven la Autonomía de Gestión y el liderazgo de los Directores, en las escuelas de Educación Básica de la Ciudad de México.</a:t>
            </a:r>
          </a:p>
        </p:txBody>
      </p:sp>
    </p:spTree>
    <p:extLst>
      <p:ext uri="{BB962C8B-B14F-4D97-AF65-F5344CB8AC3E}">
        <p14:creationId xmlns:p14="http://schemas.microsoft.com/office/powerpoint/2010/main" val="11672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-104350" y="1019960"/>
            <a:ext cx="3086340" cy="583599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redondeado 6"/>
          <p:cNvSpPr/>
          <p:nvPr/>
        </p:nvSpPr>
        <p:spPr>
          <a:xfrm>
            <a:off x="200572" y="3481015"/>
            <a:ext cx="2638943" cy="693400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Triángulo isósceles 7"/>
          <p:cNvSpPr/>
          <p:nvPr/>
        </p:nvSpPr>
        <p:spPr>
          <a:xfrm rot="16200000">
            <a:off x="10406106" y="640079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611236" y="-2042"/>
            <a:ext cx="9571283" cy="8688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Triángulo isósceles 9"/>
          <p:cNvSpPr/>
          <p:nvPr/>
        </p:nvSpPr>
        <p:spPr>
          <a:xfrm rot="5400000">
            <a:off x="2292055" y="314401"/>
            <a:ext cx="866641" cy="228279"/>
          </a:xfrm>
          <a:prstGeom prst="triangle">
            <a:avLst>
              <a:gd name="adj" fmla="val 51568"/>
            </a:avLst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10"/>
          <p:cNvCxnSpPr>
            <a:endCxn id="10" idx="3"/>
          </p:cNvCxnSpPr>
          <p:nvPr/>
        </p:nvCxnSpPr>
        <p:spPr>
          <a:xfrm>
            <a:off x="148003" y="426583"/>
            <a:ext cx="2463233" cy="15546"/>
          </a:xfrm>
          <a:prstGeom prst="line">
            <a:avLst/>
          </a:prstGeom>
          <a:ln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redondeado 11"/>
          <p:cNvSpPr/>
          <p:nvPr/>
        </p:nvSpPr>
        <p:spPr>
          <a:xfrm>
            <a:off x="200572" y="1442000"/>
            <a:ext cx="2638943" cy="160583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105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Triángulo isósceles 12"/>
          <p:cNvSpPr/>
          <p:nvPr/>
        </p:nvSpPr>
        <p:spPr>
          <a:xfrm rot="5400000">
            <a:off x="-123344" y="1792621"/>
            <a:ext cx="377853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-23979" y="854890"/>
            <a:ext cx="12027372" cy="185737"/>
          </a:xfrm>
          <a:prstGeom prst="rect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/>
          <p:cNvSpPr/>
          <p:nvPr/>
        </p:nvSpPr>
        <p:spPr>
          <a:xfrm>
            <a:off x="10474015" y="-13672"/>
            <a:ext cx="1719262" cy="6612456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Triángulo isósceles 17"/>
          <p:cNvSpPr/>
          <p:nvPr/>
        </p:nvSpPr>
        <p:spPr>
          <a:xfrm rot="16200000">
            <a:off x="10022683" y="101236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0455564" y="1198107"/>
            <a:ext cx="1719264" cy="255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MX" sz="1100" dirty="0">
                <a:solidFill>
                  <a:srgbClr val="006699"/>
                </a:solidFill>
                <a:latin typeface="Montserrat" panose="00000500000000000000" pitchFamily="2" charset="0"/>
              </a:rPr>
              <a:t>SESIÓN ORDINARIA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0079833" y="255133"/>
            <a:ext cx="2112167" cy="957263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SÉPTIMA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1" name="Triángulo isósceles 20"/>
          <p:cNvSpPr/>
          <p:nvPr/>
        </p:nvSpPr>
        <p:spPr>
          <a:xfrm rot="5400000">
            <a:off x="-118506" y="4840802"/>
            <a:ext cx="377853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Triángulo isósceles 21"/>
          <p:cNvSpPr/>
          <p:nvPr/>
        </p:nvSpPr>
        <p:spPr>
          <a:xfrm rot="5400000">
            <a:off x="-83304" y="3637317"/>
            <a:ext cx="284339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/>
          <p:cNvSpPr/>
          <p:nvPr/>
        </p:nvSpPr>
        <p:spPr>
          <a:xfrm>
            <a:off x="227729" y="4059183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184983" y="5505688"/>
            <a:ext cx="1986742" cy="514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6363" y="148341"/>
            <a:ext cx="2691511" cy="677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rgbClr val="660033"/>
                </a:solidFill>
                <a:latin typeface="Montserrat Medium" panose="000006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ESCOLAR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Decisiones tendientes a la mejora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del aprendizaje de los alumnos</a:t>
            </a:r>
            <a:endParaRPr lang="es-MX" sz="1050" b="1" dirty="0">
              <a:solidFill>
                <a:srgbClr val="660033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-359525" y="-2042"/>
            <a:ext cx="335546" cy="6858000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 31"/>
          <p:cNvSpPr/>
          <p:nvPr/>
        </p:nvSpPr>
        <p:spPr>
          <a:xfrm>
            <a:off x="4505498" y="5955806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7" name="Rectángulo redondeado 36"/>
          <p:cNvSpPr/>
          <p:nvPr/>
        </p:nvSpPr>
        <p:spPr>
          <a:xfrm>
            <a:off x="200572" y="4593038"/>
            <a:ext cx="2659525" cy="682820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CuadroTexto 37"/>
          <p:cNvSpPr txBox="1"/>
          <p:nvPr/>
        </p:nvSpPr>
        <p:spPr>
          <a:xfrm>
            <a:off x="10627668" y="6011764"/>
            <a:ext cx="155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Inicial 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256455" y="4687052"/>
            <a:ext cx="25830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Productos:</a:t>
            </a:r>
          </a:p>
          <a:p>
            <a:r>
              <a:rPr lang="es-MX" sz="1000" dirty="0">
                <a:latin typeface="Montserrat" panose="00000500000000000000" pitchFamily="2" charset="0"/>
              </a:rPr>
              <a:t>Registro de  resultados por </a:t>
            </a:r>
            <a:r>
              <a:rPr lang="es-MX" sz="1000" dirty="0" smtClean="0">
                <a:latin typeface="Montserrat" panose="00000500000000000000" pitchFamily="2" charset="0"/>
              </a:rPr>
              <a:t>área.</a:t>
            </a:r>
            <a:endParaRPr lang="es-MX" sz="1000" dirty="0">
              <a:latin typeface="Montserrat" panose="00000500000000000000" pitchFamily="2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61217" y="3569995"/>
            <a:ext cx="24636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Materiales:</a:t>
            </a:r>
            <a:endParaRPr lang="es-MX" sz="1000" b="1" dirty="0">
              <a:solidFill>
                <a:srgbClr val="660033"/>
              </a:solidFill>
              <a:latin typeface="Montserrat" panose="00000500000000000000" pitchFamily="2" charset="0"/>
            </a:endParaRPr>
          </a:p>
          <a:p>
            <a:r>
              <a:rPr lang="es-MX" sz="1000" dirty="0">
                <a:latin typeface="Montserrat" panose="00000500000000000000" pitchFamily="2" charset="0"/>
              </a:rPr>
              <a:t>Resultados de la Rúbrica de la </a:t>
            </a:r>
            <a:r>
              <a:rPr lang="es-MX" sz="1000" dirty="0" smtClean="0">
                <a:latin typeface="Montserrat" panose="00000500000000000000" pitchFamily="2" charset="0"/>
              </a:rPr>
              <a:t>sexta sesión ordinaria del CTE.</a:t>
            </a:r>
            <a:endParaRPr lang="es-MX" sz="10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298508" y="1570504"/>
            <a:ext cx="24263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Propósitos:</a:t>
            </a:r>
          </a:p>
          <a:p>
            <a:pPr algn="just"/>
            <a:r>
              <a:rPr lang="es-MX" sz="1000" dirty="0">
                <a:latin typeface="Montserrat" panose="00000500000000000000" pitchFamily="2" charset="0"/>
              </a:rPr>
              <a:t>Que el colectivo de agentes educativos:</a:t>
            </a:r>
          </a:p>
          <a:p>
            <a:pPr algn="just"/>
            <a:r>
              <a:rPr lang="es-MX" sz="1000" dirty="0" smtClean="0">
                <a:latin typeface="Montserrat" panose="00000500000000000000" pitchFamily="2" charset="0"/>
              </a:rPr>
              <a:t>Analice </a:t>
            </a:r>
            <a:r>
              <a:rPr lang="es-MX" sz="1000" dirty="0">
                <a:latin typeface="Montserrat" panose="00000500000000000000" pitchFamily="2" charset="0"/>
              </a:rPr>
              <a:t>el proceso de implementación de la Ruta de Mejora Escolar del Ciclo Escolar </a:t>
            </a:r>
            <a:r>
              <a:rPr lang="es-MX" sz="1000" dirty="0" smtClean="0">
                <a:latin typeface="Montserrat" panose="00000500000000000000" pitchFamily="2" charset="0"/>
              </a:rPr>
              <a:t>2018–2019 </a:t>
            </a:r>
            <a:r>
              <a:rPr lang="es-MX" sz="1000" dirty="0">
                <a:latin typeface="Montserrat" panose="00000500000000000000" pitchFamily="2" charset="0"/>
              </a:rPr>
              <a:t>para organizar los insumos que sustentan la rendición de cuentas</a:t>
            </a:r>
            <a:r>
              <a:rPr lang="es-MX" sz="1000" dirty="0" smtClean="0">
                <a:latin typeface="Montserrat" panose="00000500000000000000" pitchFamily="2" charset="0"/>
              </a:rPr>
              <a:t>.</a:t>
            </a:r>
            <a:endParaRPr lang="es-MX" sz="1000" dirty="0">
              <a:latin typeface="Montserrat" panose="00000500000000000000" pitchFamily="2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3376172" y="1466965"/>
            <a:ext cx="670366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ACTIVIDAD 1</a:t>
            </a:r>
          </a:p>
          <a:p>
            <a:pPr algn="just"/>
            <a:endParaRPr lang="es-MX" sz="1400" b="1" dirty="0" smtClean="0">
              <a:latin typeface="Montserrat" panose="00000500000000000000" pitchFamily="2" charset="0"/>
            </a:endParaRPr>
          </a:p>
          <a:p>
            <a:pPr algn="just"/>
            <a:r>
              <a:rPr lang="es-MX" sz="1400" b="1" dirty="0" smtClean="0">
                <a:latin typeface="Montserrat" panose="00000500000000000000"/>
              </a:rPr>
              <a:t>Una mirada a la Intervención Docente.</a:t>
            </a:r>
          </a:p>
          <a:p>
            <a:pPr algn="just"/>
            <a:endParaRPr lang="es-MX" sz="1400" b="1" dirty="0" smtClean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Reflexionen a partir del análisis de los resultados de la rúbrica de la sexta sesión, sobre los aspectos de mejora que identificaron en la planeación, la evaluación y la intervención.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Organice y sistematice por áreas para contrastar los resultados de lactantes y maternales</a:t>
            </a:r>
            <a:r>
              <a:rPr lang="es-MX" sz="1400" dirty="0" smtClean="0">
                <a:latin typeface="Montserrat" panose="00000500000000000000"/>
              </a:rPr>
              <a:t>.</a:t>
            </a:r>
            <a:endParaRPr lang="es-MX" sz="1400" dirty="0">
              <a:latin typeface="Montserrat" panose="00000500000000000000"/>
            </a:endParaRPr>
          </a:p>
          <a:p>
            <a:pPr algn="just"/>
            <a:endParaRPr lang="es-MX" sz="1400" dirty="0" smtClean="0">
              <a:latin typeface="Montserrat" panose="00000500000000000000"/>
            </a:endParaRPr>
          </a:p>
          <a:p>
            <a:pPr algn="just"/>
            <a:endParaRPr lang="es-MX" sz="1400" dirty="0">
              <a:latin typeface="Montserrat" panose="00000500000000000000"/>
            </a:endParaRPr>
          </a:p>
          <a:p>
            <a:pPr algn="just"/>
            <a:r>
              <a:rPr lang="es-MX" sz="1400" b="1" dirty="0">
                <a:solidFill>
                  <a:srgbClr val="660033"/>
                </a:solidFill>
                <a:latin typeface="Montserrat" panose="00000500000000000000" pitchFamily="2" charset="0"/>
              </a:rPr>
              <a:t>ACTIVIDAD 2</a:t>
            </a:r>
          </a:p>
          <a:p>
            <a:pPr algn="just"/>
            <a:endParaRPr lang="es-MX" sz="1400" dirty="0" smtClean="0">
              <a:latin typeface="Montserrat" panose="00000500000000000000"/>
            </a:endParaRPr>
          </a:p>
          <a:p>
            <a:pPr algn="just"/>
            <a:r>
              <a:rPr lang="es-MX" sz="1400" b="1" dirty="0" smtClean="0">
                <a:latin typeface="Montserrat" panose="00000500000000000000"/>
              </a:rPr>
              <a:t>Mirada </a:t>
            </a:r>
            <a:r>
              <a:rPr lang="es-MX" sz="1400" b="1" dirty="0">
                <a:latin typeface="Montserrat" panose="00000500000000000000"/>
              </a:rPr>
              <a:t>crítica y constructiva de la gestión del </a:t>
            </a:r>
            <a:r>
              <a:rPr lang="es-MX" sz="1400" b="1" dirty="0" err="1" smtClean="0">
                <a:latin typeface="Montserrat" panose="00000500000000000000"/>
              </a:rPr>
              <a:t>CAI</a:t>
            </a:r>
            <a:r>
              <a:rPr lang="es-MX" sz="1400" b="1" dirty="0">
                <a:latin typeface="Montserrat" panose="0000050000000000000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Analicen y reflexionen la gestión del </a:t>
            </a:r>
            <a:r>
              <a:rPr lang="es-MX" sz="1400" dirty="0" smtClean="0">
                <a:latin typeface="Montserrat" panose="00000500000000000000"/>
              </a:rPr>
              <a:t>Centro de Atención Infantil (</a:t>
            </a:r>
            <a:r>
              <a:rPr lang="es-MX" sz="1400" dirty="0" err="1" smtClean="0">
                <a:latin typeface="Montserrat" panose="00000500000000000000"/>
              </a:rPr>
              <a:t>CAI</a:t>
            </a:r>
            <a:r>
              <a:rPr lang="es-MX" sz="1400" dirty="0" smtClean="0">
                <a:latin typeface="Montserrat" panose="00000500000000000000"/>
              </a:rPr>
              <a:t>), </a:t>
            </a:r>
            <a:r>
              <a:rPr lang="es-MX" sz="1400" dirty="0">
                <a:latin typeface="Montserrat" panose="00000500000000000000"/>
              </a:rPr>
              <a:t>a partir de los ámbitos de la Estrategia Global de Mejora, de las prioridades </a:t>
            </a:r>
            <a:r>
              <a:rPr lang="es-MX" sz="1400" dirty="0" smtClean="0">
                <a:latin typeface="Montserrat" panose="00000500000000000000"/>
              </a:rPr>
              <a:t>y </a:t>
            </a:r>
            <a:r>
              <a:rPr lang="es-MX" sz="1400" dirty="0">
                <a:latin typeface="Montserrat" panose="00000500000000000000"/>
              </a:rPr>
              <a:t>los rasgos </a:t>
            </a:r>
            <a:r>
              <a:rPr lang="es-MX" sz="1400" dirty="0" smtClean="0">
                <a:latin typeface="Montserrat" panose="00000500000000000000"/>
              </a:rPr>
              <a:t>presentes en </a:t>
            </a:r>
            <a:r>
              <a:rPr lang="es-MX" sz="1400" dirty="0">
                <a:latin typeface="Montserrat" panose="00000500000000000000"/>
              </a:rPr>
              <a:t>la </a:t>
            </a:r>
            <a:r>
              <a:rPr lang="es-MX" sz="1400" dirty="0" smtClean="0">
                <a:latin typeface="Montserrat" panose="00000500000000000000"/>
              </a:rPr>
              <a:t>página 196 del programa </a:t>
            </a:r>
            <a:r>
              <a:rPr lang="es-MX" sz="1400" i="1" dirty="0" smtClean="0">
                <a:latin typeface="Montserrat" panose="00000500000000000000"/>
              </a:rPr>
              <a:t>Aprendizajes Clave. Educación Inicial: Un </a:t>
            </a:r>
            <a:r>
              <a:rPr lang="es-MX" sz="1400" i="1" dirty="0">
                <a:latin typeface="Montserrat" panose="00000500000000000000"/>
              </a:rPr>
              <a:t>b</a:t>
            </a:r>
            <a:r>
              <a:rPr lang="es-MX" sz="1400" i="1" dirty="0" smtClean="0">
                <a:latin typeface="Montserrat" panose="00000500000000000000"/>
              </a:rPr>
              <a:t>uen comienzo</a:t>
            </a:r>
            <a:r>
              <a:rPr lang="es-MX" sz="1400" dirty="0">
                <a:latin typeface="Montserrat" panose="00000500000000000000"/>
              </a:rPr>
              <a:t>, mediante los indicadores del A</a:t>
            </a:r>
            <a:r>
              <a:rPr lang="es-MX" sz="1400" dirty="0" smtClean="0">
                <a:latin typeface="Montserrat" panose="00000500000000000000"/>
              </a:rPr>
              <a:t>nexo </a:t>
            </a:r>
            <a:r>
              <a:rPr lang="es-MX" sz="1400" dirty="0">
                <a:latin typeface="Montserrat" panose="00000500000000000000"/>
              </a:rPr>
              <a:t>1. </a:t>
            </a:r>
            <a:r>
              <a:rPr lang="es-MX" sz="1400" dirty="0" smtClean="0">
                <a:latin typeface="Montserrat" panose="00000500000000000000"/>
              </a:rPr>
              <a:t>Guía </a:t>
            </a:r>
            <a:r>
              <a:rPr lang="es-MX" sz="1400" dirty="0">
                <a:latin typeface="Montserrat" panose="00000500000000000000"/>
              </a:rPr>
              <a:t>de Análisis de la </a:t>
            </a:r>
            <a:r>
              <a:rPr lang="es-MX" sz="1400" dirty="0" smtClean="0">
                <a:latin typeface="Montserrat" panose="00000500000000000000"/>
              </a:rPr>
              <a:t>Gestión. </a:t>
            </a:r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Registren sus resultados por área y por centro en el mismo anexo</a:t>
            </a:r>
            <a:r>
              <a:rPr lang="es-MX" sz="1400" dirty="0" smtClean="0">
                <a:latin typeface="Montserrat" panose="00000500000000000000"/>
              </a:rPr>
              <a:t>.</a:t>
            </a:r>
            <a:endParaRPr lang="es-MX" sz="1400" dirty="0">
              <a:latin typeface="Montserrat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64160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redondeado 5"/>
          <p:cNvSpPr/>
          <p:nvPr/>
        </p:nvSpPr>
        <p:spPr>
          <a:xfrm>
            <a:off x="-104350" y="1019960"/>
            <a:ext cx="3086340" cy="5835998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redondeado 6"/>
          <p:cNvSpPr/>
          <p:nvPr/>
        </p:nvSpPr>
        <p:spPr>
          <a:xfrm>
            <a:off x="200572" y="3481015"/>
            <a:ext cx="2638943" cy="693400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Triángulo isósceles 7"/>
          <p:cNvSpPr/>
          <p:nvPr/>
        </p:nvSpPr>
        <p:spPr>
          <a:xfrm rot="16200000">
            <a:off x="10406106" y="640079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611236" y="-2042"/>
            <a:ext cx="9571283" cy="8688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Triángulo isósceles 9"/>
          <p:cNvSpPr/>
          <p:nvPr/>
        </p:nvSpPr>
        <p:spPr>
          <a:xfrm rot="5400000">
            <a:off x="2292055" y="314401"/>
            <a:ext cx="866641" cy="228279"/>
          </a:xfrm>
          <a:prstGeom prst="triangle">
            <a:avLst>
              <a:gd name="adj" fmla="val 51568"/>
            </a:avLst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10"/>
          <p:cNvCxnSpPr>
            <a:endCxn id="10" idx="3"/>
          </p:cNvCxnSpPr>
          <p:nvPr/>
        </p:nvCxnSpPr>
        <p:spPr>
          <a:xfrm>
            <a:off x="148003" y="426583"/>
            <a:ext cx="2463233" cy="15546"/>
          </a:xfrm>
          <a:prstGeom prst="line">
            <a:avLst/>
          </a:prstGeom>
          <a:ln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redondeado 11"/>
          <p:cNvSpPr/>
          <p:nvPr/>
        </p:nvSpPr>
        <p:spPr>
          <a:xfrm>
            <a:off x="200572" y="1442000"/>
            <a:ext cx="2638943" cy="1605832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105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13" name="Triángulo isósceles 12"/>
          <p:cNvSpPr/>
          <p:nvPr/>
        </p:nvSpPr>
        <p:spPr>
          <a:xfrm rot="5400000">
            <a:off x="-123344" y="1792621"/>
            <a:ext cx="377853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-23979" y="854890"/>
            <a:ext cx="12027372" cy="185737"/>
          </a:xfrm>
          <a:prstGeom prst="rect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/>
          <p:cNvSpPr/>
          <p:nvPr/>
        </p:nvSpPr>
        <p:spPr>
          <a:xfrm>
            <a:off x="10474015" y="-13672"/>
            <a:ext cx="1719262" cy="6612456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Triángulo isósceles 17"/>
          <p:cNvSpPr/>
          <p:nvPr/>
        </p:nvSpPr>
        <p:spPr>
          <a:xfrm rot="16200000">
            <a:off x="10022683" y="101236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0455564" y="1198107"/>
            <a:ext cx="1719264" cy="255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MX" sz="1100" dirty="0">
                <a:solidFill>
                  <a:srgbClr val="006699"/>
                </a:solidFill>
                <a:latin typeface="Montserrat" panose="00000500000000000000" pitchFamily="2" charset="0"/>
              </a:rPr>
              <a:t>SESIÓN ORDINARIA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0079833" y="255133"/>
            <a:ext cx="2112167" cy="957263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SÉPTIMA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1" name="Triángulo isósceles 20"/>
          <p:cNvSpPr/>
          <p:nvPr/>
        </p:nvSpPr>
        <p:spPr>
          <a:xfrm rot="5400000">
            <a:off x="-118506" y="4840802"/>
            <a:ext cx="377853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Triángulo isósceles 21"/>
          <p:cNvSpPr/>
          <p:nvPr/>
        </p:nvSpPr>
        <p:spPr>
          <a:xfrm rot="5400000">
            <a:off x="-83304" y="3637317"/>
            <a:ext cx="284339" cy="149698"/>
          </a:xfrm>
          <a:prstGeom prst="triangle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/>
          <p:cNvSpPr/>
          <p:nvPr/>
        </p:nvSpPr>
        <p:spPr>
          <a:xfrm>
            <a:off x="227729" y="4059183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184983" y="5505688"/>
            <a:ext cx="1986742" cy="514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6363" y="148341"/>
            <a:ext cx="2691511" cy="677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rgbClr val="660033"/>
                </a:solidFill>
                <a:latin typeface="Montserrat Medium" panose="000006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ESCOLAR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Decisiones tendientes a la mejora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del aprendizaje de los alumnos</a:t>
            </a:r>
            <a:endParaRPr lang="es-MX" sz="1050" b="1" dirty="0">
              <a:solidFill>
                <a:srgbClr val="660033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-359525" y="-2042"/>
            <a:ext cx="335546" cy="6858000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 31"/>
          <p:cNvSpPr/>
          <p:nvPr/>
        </p:nvSpPr>
        <p:spPr>
          <a:xfrm>
            <a:off x="4505498" y="5955806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7" name="Rectángulo redondeado 36"/>
          <p:cNvSpPr/>
          <p:nvPr/>
        </p:nvSpPr>
        <p:spPr>
          <a:xfrm>
            <a:off x="200572" y="4593038"/>
            <a:ext cx="2659525" cy="682820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CuadroTexto 37"/>
          <p:cNvSpPr txBox="1"/>
          <p:nvPr/>
        </p:nvSpPr>
        <p:spPr>
          <a:xfrm>
            <a:off x="10627668" y="6011764"/>
            <a:ext cx="155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Inicial 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256455" y="4687052"/>
            <a:ext cx="25830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Productos:</a:t>
            </a:r>
          </a:p>
          <a:p>
            <a:pPr algn="just"/>
            <a:r>
              <a:rPr lang="es-MX" sz="1000" dirty="0">
                <a:latin typeface="Montserrat" panose="00000500000000000000" pitchFamily="2" charset="0"/>
              </a:rPr>
              <a:t>Registro de  resultados por </a:t>
            </a:r>
            <a:r>
              <a:rPr lang="es-MX" sz="1000" dirty="0" smtClean="0">
                <a:latin typeface="Montserrat" panose="00000500000000000000" pitchFamily="2" charset="0"/>
              </a:rPr>
              <a:t>área.</a:t>
            </a:r>
            <a:endParaRPr lang="es-MX" sz="1000" dirty="0">
              <a:latin typeface="Montserrat" panose="00000500000000000000" pitchFamily="2" charset="0"/>
            </a:endParaRPr>
          </a:p>
        </p:txBody>
      </p:sp>
      <p:sp>
        <p:nvSpPr>
          <p:cNvPr id="33" name="Rectángulo 32"/>
          <p:cNvSpPr/>
          <p:nvPr/>
        </p:nvSpPr>
        <p:spPr>
          <a:xfrm>
            <a:off x="261217" y="3569995"/>
            <a:ext cx="24636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Materiales:</a:t>
            </a:r>
            <a:endParaRPr lang="es-MX" sz="1000" b="1" dirty="0">
              <a:solidFill>
                <a:srgbClr val="660033"/>
              </a:solidFill>
              <a:latin typeface="Montserrat" panose="00000500000000000000" pitchFamily="2" charset="0"/>
            </a:endParaRPr>
          </a:p>
          <a:p>
            <a:pPr algn="just"/>
            <a:r>
              <a:rPr lang="es-MX" sz="1000" dirty="0">
                <a:latin typeface="Montserrat" panose="00000500000000000000" pitchFamily="2" charset="0"/>
              </a:rPr>
              <a:t>Resultados de la Rúbrica de la </a:t>
            </a:r>
            <a:r>
              <a:rPr lang="es-MX" sz="1000" dirty="0" smtClean="0">
                <a:latin typeface="Montserrat" panose="00000500000000000000" pitchFamily="2" charset="0"/>
              </a:rPr>
              <a:t>sexta sesión ordinaria del CTE.</a:t>
            </a:r>
            <a:endParaRPr lang="es-MX" sz="1000" b="1" dirty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298508" y="1570504"/>
            <a:ext cx="24263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0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Propósitos:</a:t>
            </a:r>
          </a:p>
          <a:p>
            <a:pPr algn="just"/>
            <a:r>
              <a:rPr lang="es-MX" sz="1000" dirty="0">
                <a:latin typeface="Montserrat" panose="00000500000000000000" pitchFamily="2" charset="0"/>
              </a:rPr>
              <a:t>Que el colectivo de agentes educativos:</a:t>
            </a:r>
          </a:p>
          <a:p>
            <a:pPr algn="just"/>
            <a:r>
              <a:rPr lang="es-MX" sz="1000" dirty="0" smtClean="0">
                <a:latin typeface="Montserrat" panose="00000500000000000000" pitchFamily="2" charset="0"/>
              </a:rPr>
              <a:t>Analice </a:t>
            </a:r>
            <a:r>
              <a:rPr lang="es-MX" sz="1000" dirty="0">
                <a:latin typeface="Montserrat" panose="00000500000000000000" pitchFamily="2" charset="0"/>
              </a:rPr>
              <a:t>el proceso de implementación de la Ruta de Mejora Escolar del Ciclo Escolar </a:t>
            </a:r>
            <a:r>
              <a:rPr lang="es-MX" sz="1000" dirty="0" smtClean="0">
                <a:latin typeface="Montserrat" panose="00000500000000000000" pitchFamily="2" charset="0"/>
              </a:rPr>
              <a:t>2018–2019 </a:t>
            </a:r>
            <a:r>
              <a:rPr lang="es-MX" sz="1000" dirty="0">
                <a:latin typeface="Montserrat" panose="00000500000000000000" pitchFamily="2" charset="0"/>
              </a:rPr>
              <a:t>para organizar los insumos que sustentan la rendición de cuentas</a:t>
            </a:r>
            <a:r>
              <a:rPr lang="es-MX" sz="1000" dirty="0" smtClean="0">
                <a:latin typeface="Montserrat" panose="00000500000000000000" pitchFamily="2" charset="0"/>
              </a:rPr>
              <a:t>.</a:t>
            </a:r>
            <a:endParaRPr lang="es-MX" sz="1000" dirty="0">
              <a:latin typeface="Montserrat" panose="00000500000000000000" pitchFamily="2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3376172" y="1466965"/>
            <a:ext cx="670366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ACTIVIDAD </a:t>
            </a:r>
            <a:r>
              <a:rPr lang="es-MX" sz="1400" b="1" dirty="0">
                <a:solidFill>
                  <a:srgbClr val="660033"/>
                </a:solidFill>
                <a:latin typeface="Montserrat" panose="00000500000000000000" pitchFamily="2" charset="0"/>
              </a:rPr>
              <a:t>3</a:t>
            </a:r>
            <a:endParaRPr lang="es-MX" sz="140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  <a:p>
            <a:pPr algn="just"/>
            <a:endParaRPr lang="es-MX" sz="1400" b="1" dirty="0" smtClean="0">
              <a:latin typeface="Montserrat" panose="00000500000000000000" pitchFamily="2" charset="0"/>
            </a:endParaRPr>
          </a:p>
          <a:p>
            <a:pPr algn="just"/>
            <a:r>
              <a:rPr lang="es-MX" sz="1400" b="1" dirty="0" smtClean="0">
                <a:latin typeface="Montserrat" panose="00000500000000000000"/>
              </a:rPr>
              <a:t>Identificando </a:t>
            </a:r>
            <a:r>
              <a:rPr lang="es-MX" sz="1400" b="1" dirty="0">
                <a:latin typeface="Montserrat" panose="00000500000000000000"/>
              </a:rPr>
              <a:t>áreas de oportunidad para la Toma de decisiones</a:t>
            </a:r>
            <a:r>
              <a:rPr lang="es-MX" sz="1400" b="1" dirty="0" smtClean="0">
                <a:latin typeface="Montserrat" panose="00000500000000000000"/>
              </a:rPr>
              <a:t>.</a:t>
            </a:r>
            <a:endParaRPr lang="es-MX" sz="1400" b="1" dirty="0">
              <a:latin typeface="Montserrat" panose="00000500000000000000"/>
            </a:endParaRPr>
          </a:p>
          <a:p>
            <a:pPr algn="just"/>
            <a:endParaRPr lang="es-MX" sz="1400" b="1" dirty="0" smtClean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Revisen en colectivo los contenidos del </a:t>
            </a:r>
            <a:r>
              <a:rPr lang="es-MX" sz="1400" dirty="0" smtClean="0">
                <a:latin typeface="Montserrat" panose="00000500000000000000"/>
              </a:rPr>
              <a:t>Anexo 2. Prontuario </a:t>
            </a:r>
            <a:r>
              <a:rPr lang="es-MX" sz="1400" dirty="0">
                <a:latin typeface="Montserrat" panose="00000500000000000000"/>
              </a:rPr>
              <a:t>Aprendizajes Clave para la Educación </a:t>
            </a:r>
            <a:r>
              <a:rPr lang="es-MX" sz="1400" dirty="0" smtClean="0">
                <a:latin typeface="Montserrat" panose="00000500000000000000"/>
              </a:rPr>
              <a:t>Integral, </a:t>
            </a:r>
            <a:r>
              <a:rPr lang="es-MX" sz="1400" dirty="0">
                <a:latin typeface="Montserrat" panose="00000500000000000000"/>
              </a:rPr>
              <a:t>recuperando los elementos de cada recuadro y reconociendo los logros obtenidos durante este ciclo escolar 2018-2019 en la apropiación e implementación del </a:t>
            </a:r>
            <a:r>
              <a:rPr lang="es-MX" sz="1400" dirty="0" smtClean="0">
                <a:latin typeface="Montserrat" panose="00000500000000000000"/>
              </a:rPr>
              <a:t>programa </a:t>
            </a:r>
            <a:r>
              <a:rPr lang="es-MX" sz="1400" dirty="0">
                <a:latin typeface="Montserrat" panose="00000500000000000000"/>
              </a:rPr>
              <a:t>Aprendizajes Clave. Educación Inicial: Un buen </a:t>
            </a:r>
            <a:r>
              <a:rPr lang="es-MX" sz="1400" dirty="0" smtClean="0">
                <a:latin typeface="Montserrat" panose="00000500000000000000"/>
              </a:rPr>
              <a:t>comienzo.</a:t>
            </a:r>
          </a:p>
          <a:p>
            <a:pPr algn="just"/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>
                <a:latin typeface="Montserrat" panose="00000500000000000000"/>
              </a:rPr>
              <a:t>Reconozcan los elementos que requieren fortalecer en la apropiación e implementación del programa Aprendizajes Clave. Educación Inicial: Un buen </a:t>
            </a:r>
            <a:r>
              <a:rPr lang="es-MX" sz="1400" dirty="0" smtClean="0">
                <a:latin typeface="Montserrat" panose="00000500000000000000"/>
              </a:rPr>
              <a:t>comienzo, </a:t>
            </a:r>
            <a:r>
              <a:rPr lang="es-MX" sz="1400" dirty="0">
                <a:latin typeface="Montserrat" panose="00000500000000000000"/>
              </a:rPr>
              <a:t>estableciendo acuerdos y compromisos.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>
              <a:latin typeface="Montserrat" panose="0000050000000000000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400" dirty="0" smtClean="0">
                <a:latin typeface="Montserrat" panose="00000500000000000000"/>
              </a:rPr>
              <a:t>Concreten, </a:t>
            </a:r>
            <a:r>
              <a:rPr lang="es-MX" sz="1400" dirty="0">
                <a:latin typeface="Montserrat" panose="00000500000000000000"/>
              </a:rPr>
              <a:t>a partir de los insumos de la actividad 1, 2 y </a:t>
            </a:r>
            <a:r>
              <a:rPr lang="es-MX" sz="1400" dirty="0" smtClean="0">
                <a:latin typeface="Montserrat" panose="00000500000000000000"/>
              </a:rPr>
              <a:t>3, </a:t>
            </a:r>
            <a:r>
              <a:rPr lang="es-MX" sz="1400" dirty="0">
                <a:latin typeface="Montserrat" panose="00000500000000000000"/>
              </a:rPr>
              <a:t>las acciones para diseñar su estrategia de Rendición de Cuentas rumbo al cierre del ciclo escolar 2018-2019.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400" dirty="0" smtClean="0">
              <a:latin typeface="Montserrat" panose="00000500000000000000"/>
            </a:endParaRPr>
          </a:p>
          <a:p>
            <a:pPr algn="just"/>
            <a:r>
              <a:rPr lang="es-MX" sz="1400" b="1" dirty="0" smtClean="0">
                <a:latin typeface="Montserrat" panose="00000500000000000000"/>
              </a:rPr>
              <a:t>Nota:</a:t>
            </a:r>
            <a:r>
              <a:rPr lang="es-MX" sz="1400" dirty="0" smtClean="0">
                <a:latin typeface="Montserrat" panose="00000500000000000000"/>
              </a:rPr>
              <a:t> </a:t>
            </a:r>
            <a:r>
              <a:rPr lang="es-MX" sz="1400" dirty="0">
                <a:latin typeface="Montserrat" panose="00000500000000000000"/>
              </a:rPr>
              <a:t>Es importante que </a:t>
            </a:r>
            <a:r>
              <a:rPr lang="es-MX" sz="1400" dirty="0" smtClean="0">
                <a:latin typeface="Montserrat" panose="00000500000000000000"/>
              </a:rPr>
              <a:t>registren </a:t>
            </a:r>
            <a:r>
              <a:rPr lang="es-MX" sz="1400" dirty="0">
                <a:latin typeface="Montserrat" panose="00000500000000000000"/>
              </a:rPr>
              <a:t>sus productos en la Bitácora de Consejos Técnicos Escolares</a:t>
            </a:r>
            <a:r>
              <a:rPr lang="es-MX" sz="1400" dirty="0" smtClean="0">
                <a:latin typeface="Montserrat" panose="00000500000000000000"/>
              </a:rPr>
              <a:t>.</a:t>
            </a:r>
            <a:endParaRPr lang="es-MX" sz="1400" dirty="0">
              <a:latin typeface="Montserrat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2296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ángulo isósceles 7"/>
          <p:cNvSpPr/>
          <p:nvPr/>
        </p:nvSpPr>
        <p:spPr>
          <a:xfrm rot="16200000">
            <a:off x="10406106" y="640079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611236" y="-2042"/>
            <a:ext cx="9571283" cy="8688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Triángulo isósceles 9"/>
          <p:cNvSpPr/>
          <p:nvPr/>
        </p:nvSpPr>
        <p:spPr>
          <a:xfrm rot="5400000">
            <a:off x="2292055" y="314401"/>
            <a:ext cx="866641" cy="228279"/>
          </a:xfrm>
          <a:prstGeom prst="triangle">
            <a:avLst>
              <a:gd name="adj" fmla="val 51568"/>
            </a:avLst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10"/>
          <p:cNvCxnSpPr>
            <a:endCxn id="10" idx="3"/>
          </p:cNvCxnSpPr>
          <p:nvPr/>
        </p:nvCxnSpPr>
        <p:spPr>
          <a:xfrm>
            <a:off x="148003" y="426583"/>
            <a:ext cx="2463233" cy="15546"/>
          </a:xfrm>
          <a:prstGeom prst="line">
            <a:avLst/>
          </a:prstGeom>
          <a:ln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-23979" y="854890"/>
            <a:ext cx="12027372" cy="185737"/>
          </a:xfrm>
          <a:prstGeom prst="rect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/>
          <p:cNvSpPr/>
          <p:nvPr/>
        </p:nvSpPr>
        <p:spPr>
          <a:xfrm>
            <a:off x="10474015" y="-13672"/>
            <a:ext cx="1719262" cy="6612456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Triángulo isósceles 17"/>
          <p:cNvSpPr/>
          <p:nvPr/>
        </p:nvSpPr>
        <p:spPr>
          <a:xfrm rot="16200000">
            <a:off x="10022683" y="101236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0455564" y="1198107"/>
            <a:ext cx="1719264" cy="255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MX" sz="1100" dirty="0">
                <a:solidFill>
                  <a:srgbClr val="006699"/>
                </a:solidFill>
                <a:latin typeface="Montserrat" panose="00000500000000000000" pitchFamily="2" charset="0"/>
              </a:rPr>
              <a:t>SESIÓN ORDINARIA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0079833" y="255133"/>
            <a:ext cx="2112167" cy="957263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SÉPTIMA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6363" y="148341"/>
            <a:ext cx="2691511" cy="677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rgbClr val="660033"/>
                </a:solidFill>
                <a:latin typeface="Montserrat Medium" panose="000006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ESCOLAR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Decisiones tendientes a la mejora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del aprendizaje de los alumnos</a:t>
            </a:r>
            <a:endParaRPr lang="es-MX" sz="1050" b="1" dirty="0">
              <a:solidFill>
                <a:srgbClr val="660033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-359525" y="-2042"/>
            <a:ext cx="335546" cy="6858000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 31"/>
          <p:cNvSpPr/>
          <p:nvPr/>
        </p:nvSpPr>
        <p:spPr>
          <a:xfrm>
            <a:off x="4505498" y="5955806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0627668" y="6011764"/>
            <a:ext cx="155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Inicial 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351752" y="1058506"/>
            <a:ext cx="9709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ANEXO 1</a:t>
            </a:r>
          </a:p>
        </p:txBody>
      </p:sp>
      <p:graphicFrame>
        <p:nvGraphicFramePr>
          <p:cNvPr id="36" name="Objeto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739210"/>
              </p:ext>
            </p:extLst>
          </p:nvPr>
        </p:nvGraphicFramePr>
        <p:xfrm>
          <a:off x="198042" y="1383162"/>
          <a:ext cx="10060780" cy="5560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o" r:id="rId3" imgW="11128995" imgH="5739590" progId="Word.Document.12">
                  <p:embed/>
                </p:oleObj>
              </mc:Choice>
              <mc:Fallback>
                <p:oleObj name="Documento" r:id="rId3" imgW="11128995" imgH="5739590" progId="Word.Document.12">
                  <p:embed/>
                  <p:pic>
                    <p:nvPicPr>
                      <p:cNvPr id="10" name="Objeto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8042" y="1383162"/>
                        <a:ext cx="10060780" cy="5560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50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iángulo isósceles 7"/>
          <p:cNvSpPr/>
          <p:nvPr/>
        </p:nvSpPr>
        <p:spPr>
          <a:xfrm rot="16200000">
            <a:off x="10406106" y="640079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611236" y="-2042"/>
            <a:ext cx="9571283" cy="86888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Triángulo isósceles 9"/>
          <p:cNvSpPr/>
          <p:nvPr/>
        </p:nvSpPr>
        <p:spPr>
          <a:xfrm rot="5400000">
            <a:off x="2292055" y="314401"/>
            <a:ext cx="866641" cy="228279"/>
          </a:xfrm>
          <a:prstGeom prst="triangle">
            <a:avLst>
              <a:gd name="adj" fmla="val 51568"/>
            </a:avLst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" name="Conector recto 10"/>
          <p:cNvCxnSpPr>
            <a:endCxn id="10" idx="3"/>
          </p:cNvCxnSpPr>
          <p:nvPr/>
        </p:nvCxnSpPr>
        <p:spPr>
          <a:xfrm>
            <a:off x="148003" y="426583"/>
            <a:ext cx="2463233" cy="15546"/>
          </a:xfrm>
          <a:prstGeom prst="line">
            <a:avLst/>
          </a:prstGeom>
          <a:ln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/>
          <p:cNvSpPr/>
          <p:nvPr/>
        </p:nvSpPr>
        <p:spPr>
          <a:xfrm>
            <a:off x="-23979" y="854890"/>
            <a:ext cx="12027372" cy="185737"/>
          </a:xfrm>
          <a:prstGeom prst="rect">
            <a:avLst/>
          </a:prstGeom>
          <a:solidFill>
            <a:srgbClr val="19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/>
          <p:cNvSpPr/>
          <p:nvPr/>
        </p:nvSpPr>
        <p:spPr>
          <a:xfrm>
            <a:off x="10474015" y="-13672"/>
            <a:ext cx="1719262" cy="6612456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Triángulo isósceles 17"/>
          <p:cNvSpPr/>
          <p:nvPr/>
        </p:nvSpPr>
        <p:spPr>
          <a:xfrm rot="16200000">
            <a:off x="10022683" y="1012369"/>
            <a:ext cx="514351" cy="400052"/>
          </a:xfrm>
          <a:prstGeom prst="triangle">
            <a:avLst/>
          </a:prstGeom>
          <a:solidFill>
            <a:srgbClr val="19C3FF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bg2">
                    <a:lumMod val="50000"/>
                  </a:schemeClr>
                </a:solidFill>
              </a:ln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0455564" y="1198107"/>
            <a:ext cx="1719264" cy="255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s-MX" sz="1100" dirty="0">
                <a:solidFill>
                  <a:srgbClr val="006699"/>
                </a:solidFill>
                <a:latin typeface="Montserrat" panose="00000500000000000000" pitchFamily="2" charset="0"/>
              </a:rPr>
              <a:t>SESIÓN ORDINARIA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0079833" y="255133"/>
            <a:ext cx="2112167" cy="957263"/>
          </a:xfrm>
          <a:prstGeom prst="rect">
            <a:avLst/>
          </a:prstGeom>
          <a:solidFill>
            <a:srgbClr val="19C3FF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SÉPTIMA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16363" y="148341"/>
            <a:ext cx="2691511" cy="6779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rgbClr val="660033"/>
                </a:solidFill>
                <a:latin typeface="Montserrat Medium" panose="000006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660033"/>
                </a:solidFill>
                <a:latin typeface="Montserrat Medium" panose="00000600000000000000" pitchFamily="2" charset="0"/>
              </a:rPr>
              <a:t>ESCOLAR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Decisiones tendientes a la mejora</a:t>
            </a:r>
          </a:p>
          <a:p>
            <a:pPr algn="ctr"/>
            <a:r>
              <a:rPr lang="es-MX" sz="1050" dirty="0">
                <a:solidFill>
                  <a:srgbClr val="660033"/>
                </a:solidFill>
                <a:latin typeface="Montserrat Medium" panose="00000600000000000000" pitchFamily="2" charset="0"/>
              </a:rPr>
              <a:t>del aprendizaje de los alumnos</a:t>
            </a:r>
            <a:endParaRPr lang="es-MX" sz="1050" b="1" dirty="0">
              <a:solidFill>
                <a:srgbClr val="660033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-359525" y="-2042"/>
            <a:ext cx="335546" cy="6858000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 31"/>
          <p:cNvSpPr/>
          <p:nvPr/>
        </p:nvSpPr>
        <p:spPr>
          <a:xfrm>
            <a:off x="4505498" y="5955806"/>
            <a:ext cx="1986742" cy="62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srgbClr val="660033"/>
              </a:solidFill>
              <a:latin typeface="Montserrat" panose="00000500000000000000" pitchFamily="2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10627668" y="6011764"/>
            <a:ext cx="1554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Montserrat" panose="00000500000000000000" pitchFamily="2" charset="0"/>
              </a:rPr>
              <a:t>Inicial </a:t>
            </a:r>
            <a:endParaRPr lang="es-MX" b="1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351752" y="1091756"/>
            <a:ext cx="97096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ANEXO 2</a:t>
            </a: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675" y="1452946"/>
            <a:ext cx="6812752" cy="526440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6624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-8077" y="-3731"/>
            <a:ext cx="12214404" cy="6861730"/>
            <a:chOff x="-8077" y="-3731"/>
            <a:chExt cx="12214404" cy="6861730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536"/>
            <a:stretch/>
          </p:blipFill>
          <p:spPr>
            <a:xfrm>
              <a:off x="-8077" y="2372336"/>
              <a:ext cx="5639444" cy="4485663"/>
            </a:xfrm>
            <a:prstGeom prst="rect">
              <a:avLst/>
            </a:prstGeom>
          </p:spPr>
        </p:pic>
        <p:sp>
          <p:nvSpPr>
            <p:cNvPr id="10" name="Rectángulo 9"/>
            <p:cNvSpPr/>
            <p:nvPr/>
          </p:nvSpPr>
          <p:spPr>
            <a:xfrm>
              <a:off x="11872030" y="-3731"/>
              <a:ext cx="334297" cy="6858000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gradFill flip="none" rotWithShape="1">
                  <a:gsLst>
                    <a:gs pos="0">
                      <a:schemeClr val="lt1">
                        <a:shade val="30000"/>
                        <a:satMod val="115000"/>
                      </a:schemeClr>
                    </a:gs>
                    <a:gs pos="50000">
                      <a:schemeClr val="lt1">
                        <a:shade val="67500"/>
                        <a:satMod val="115000"/>
                      </a:schemeClr>
                    </a:gs>
                    <a:gs pos="100000">
                      <a:schemeClr val="lt1"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</p:grpSp>
      <p:sp>
        <p:nvSpPr>
          <p:cNvPr id="2" name="CuadroTexto 1"/>
          <p:cNvSpPr txBox="1"/>
          <p:nvPr/>
        </p:nvSpPr>
        <p:spPr>
          <a:xfrm>
            <a:off x="1295551" y="965034"/>
            <a:ext cx="952289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solidFill>
                  <a:srgbClr val="660033"/>
                </a:solidFill>
                <a:latin typeface="Montserrat" panose="00000500000000000000" pitchFamily="2" charset="0"/>
              </a:rPr>
              <a:t>Colaboradores</a:t>
            </a:r>
          </a:p>
          <a:p>
            <a:pPr algn="r"/>
            <a:r>
              <a:rPr lang="es-MX" sz="1400" dirty="0" smtClean="0">
                <a:latin typeface="Montserrat" panose="00000500000000000000" pitchFamily="2" charset="0"/>
              </a:rPr>
              <a:t>Adriana </a:t>
            </a:r>
            <a:r>
              <a:rPr lang="es-MX" sz="1400" dirty="0">
                <a:latin typeface="Montserrat" panose="00000500000000000000" pitchFamily="2" charset="0"/>
              </a:rPr>
              <a:t>de Jesús </a:t>
            </a:r>
            <a:r>
              <a:rPr lang="es-MX" sz="1400" dirty="0" err="1">
                <a:latin typeface="Montserrat" panose="00000500000000000000" pitchFamily="2" charset="0"/>
              </a:rPr>
              <a:t>Abam</a:t>
            </a:r>
            <a:r>
              <a:rPr lang="es-MX" sz="1400" dirty="0">
                <a:latin typeface="Montserrat" panose="00000500000000000000" pitchFamily="2" charset="0"/>
              </a:rPr>
              <a:t> Carballo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Verónica María Concepción López Fuentes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Sandra Verónica Carrasco Quintana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María Antonieta Araiza Armas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 err="1">
                <a:latin typeface="Montserrat" panose="00000500000000000000" pitchFamily="2" charset="0"/>
              </a:rPr>
              <a:t>Roselia</a:t>
            </a:r>
            <a:r>
              <a:rPr lang="es-MX" sz="1400" dirty="0">
                <a:latin typeface="Montserrat" panose="00000500000000000000" pitchFamily="2" charset="0"/>
              </a:rPr>
              <a:t> Estrada Flores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Elena Velasco Calzada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Patricia Riego Domínguez</a:t>
            </a:r>
          </a:p>
          <a:p>
            <a:pPr algn="r"/>
            <a:endParaRPr lang="es-MX" sz="1400" dirty="0">
              <a:latin typeface="Montserrat" panose="00000500000000000000" pitchFamily="2" charset="0"/>
            </a:endParaRPr>
          </a:p>
          <a:p>
            <a:pPr algn="r"/>
            <a:r>
              <a:rPr lang="es-MX" sz="1400" dirty="0">
                <a:latin typeface="Montserrat" panose="00000500000000000000" pitchFamily="2" charset="0"/>
              </a:rPr>
              <a:t>Heladio Sandoval C</a:t>
            </a:r>
            <a:r>
              <a:rPr lang="es-MX" sz="1400" dirty="0" smtClean="0">
                <a:latin typeface="Montserrat" panose="00000500000000000000" pitchFamily="2" charset="0"/>
              </a:rPr>
              <a:t>.</a:t>
            </a:r>
            <a:endParaRPr lang="es-MX" sz="1400" b="1" dirty="0">
              <a:solidFill>
                <a:srgbClr val="800000"/>
              </a:solidFill>
              <a:latin typeface="Montserrat" panose="00000500000000000000" pitchFamily="2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41861" y="4950740"/>
            <a:ext cx="29544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CONSEJO TÉCNICO </a:t>
            </a:r>
            <a:r>
              <a:rPr lang="es-MX" sz="1200" b="1" dirty="0" smtClean="0">
                <a:solidFill>
                  <a:srgbClr val="8D003C"/>
                </a:solidFill>
                <a:latin typeface="Montserrat" panose="00000500000000000000" pitchFamily="2" charset="0"/>
              </a:rPr>
              <a:t>ESCOLAR</a:t>
            </a:r>
            <a:endParaRPr lang="es-MX" sz="1200" b="1" dirty="0">
              <a:latin typeface="Montserrat" panose="00000500000000000000" pitchFamily="2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093189" y="5227739"/>
            <a:ext cx="1651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b="1" dirty="0" smtClean="0">
                <a:solidFill>
                  <a:srgbClr val="8D003C"/>
                </a:solidFill>
                <a:latin typeface="Montserrat" panose="00000500000000000000" pitchFamily="2" charset="0"/>
              </a:rPr>
              <a:t>SÉPTIMA </a:t>
            </a:r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SESIÓN</a:t>
            </a:r>
          </a:p>
          <a:p>
            <a:pPr algn="ctr"/>
            <a:r>
              <a:rPr lang="es-MX" sz="1200" dirty="0">
                <a:solidFill>
                  <a:srgbClr val="8D003C"/>
                </a:solidFill>
                <a:latin typeface="Montserrat" panose="00000500000000000000" pitchFamily="2" charset="0"/>
              </a:rPr>
              <a:t>FASE ORDINARIA</a:t>
            </a:r>
            <a:endParaRPr lang="es-MX" sz="1200" dirty="0">
              <a:latin typeface="Montserrat" panose="00000500000000000000" pitchFamily="2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181680" y="5725980"/>
            <a:ext cx="1563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dirty="0">
                <a:solidFill>
                  <a:srgbClr val="8D003C"/>
                </a:solidFill>
                <a:latin typeface="Montserrat" panose="00000500000000000000" pitchFamily="2" charset="0"/>
              </a:rPr>
              <a:t>CICLO ESCOLAR</a:t>
            </a:r>
          </a:p>
          <a:p>
            <a:pPr algn="ctr"/>
            <a:r>
              <a:rPr lang="es-MX" sz="1200" b="1" dirty="0">
                <a:solidFill>
                  <a:srgbClr val="8D003C"/>
                </a:solidFill>
                <a:latin typeface="Montserrat" panose="00000500000000000000" pitchFamily="2" charset="0"/>
              </a:rPr>
              <a:t>2018-2019</a:t>
            </a:r>
            <a:endParaRPr lang="es-MX" sz="12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64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820</Words>
  <Application>Microsoft Office PowerPoint</Application>
  <PresentationFormat>Panorámica</PresentationFormat>
  <Paragraphs>132</Paragraphs>
  <Slides>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Montserrat</vt:lpstr>
      <vt:lpstr>Montserrat Medium</vt:lpstr>
      <vt:lpstr>Tema de Office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Melina Zavala</cp:lastModifiedBy>
  <cp:revision>68</cp:revision>
  <cp:lastPrinted>2019-02-21T15:54:42Z</cp:lastPrinted>
  <dcterms:created xsi:type="dcterms:W3CDTF">2019-02-19T17:32:40Z</dcterms:created>
  <dcterms:modified xsi:type="dcterms:W3CDTF">2019-05-10T16:07:37Z</dcterms:modified>
</cp:coreProperties>
</file>